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6" r:id="rId2"/>
    <p:sldMasterId id="2147483732" r:id="rId3"/>
    <p:sldMasterId id="2147483744" r:id="rId4"/>
    <p:sldMasterId id="2147483768" r:id="rId5"/>
    <p:sldMasterId id="2147483852" r:id="rId6"/>
    <p:sldMasterId id="2147483864" r:id="rId7"/>
    <p:sldMasterId id="2147483888" r:id="rId8"/>
    <p:sldMasterId id="2147483912" r:id="rId9"/>
    <p:sldMasterId id="2147484080" r:id="rId10"/>
    <p:sldMasterId id="2147484104" r:id="rId11"/>
    <p:sldMasterId id="2147484464" r:id="rId12"/>
  </p:sldMasterIdLst>
  <p:notesMasterIdLst>
    <p:notesMasterId r:id="rId39"/>
  </p:notesMasterIdLst>
  <p:sldIdLst>
    <p:sldId id="257" r:id="rId13"/>
    <p:sldId id="263" r:id="rId14"/>
    <p:sldId id="260" r:id="rId15"/>
    <p:sldId id="353" r:id="rId16"/>
    <p:sldId id="351" r:id="rId17"/>
    <p:sldId id="274" r:id="rId18"/>
    <p:sldId id="348" r:id="rId19"/>
    <p:sldId id="336" r:id="rId20"/>
    <p:sldId id="352" r:id="rId21"/>
    <p:sldId id="363" r:id="rId22"/>
    <p:sldId id="362" r:id="rId23"/>
    <p:sldId id="278" r:id="rId24"/>
    <p:sldId id="364" r:id="rId25"/>
    <p:sldId id="335" r:id="rId26"/>
    <p:sldId id="330" r:id="rId27"/>
    <p:sldId id="292" r:id="rId28"/>
    <p:sldId id="355" r:id="rId29"/>
    <p:sldId id="294" r:id="rId30"/>
    <p:sldId id="349" r:id="rId31"/>
    <p:sldId id="333" r:id="rId32"/>
    <p:sldId id="359" r:id="rId33"/>
    <p:sldId id="360" r:id="rId34"/>
    <p:sldId id="264" r:id="rId35"/>
    <p:sldId id="266" r:id="rId36"/>
    <p:sldId id="361" r:id="rId37"/>
    <p:sldId id="324" r:id="rId3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B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13" autoAdjust="0"/>
    <p:restoredTop sz="96395" autoAdjust="0"/>
  </p:normalViewPr>
  <p:slideViewPr>
    <p:cSldViewPr snapToGrid="0">
      <p:cViewPr varScale="1">
        <p:scale>
          <a:sx n="115" d="100"/>
          <a:sy n="115" d="100"/>
        </p:scale>
        <p:origin x="204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34" Type="http://schemas.openxmlformats.org/officeDocument/2006/relationships/slide" Target="slides/slide22.xml"/><Relationship Id="rId42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40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slide" Target="slides/slide1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6243C9-3355-42B8-9177-C68B7ECE62E6}" type="datetimeFigureOut">
              <a:rPr lang="tr-TR" smtClean="0"/>
              <a:t>20.02.2020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248C2D-9340-43AD-9A64-44E5676E0B5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0035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92563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77160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75090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866283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705117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01692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549153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814013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35920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46396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75670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904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098252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725438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36468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53161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120865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1047817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155800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55804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12786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89174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66569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842426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168659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85764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713140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69110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656506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52328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53399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075682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10671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44012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4103079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952614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237553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9650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2063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1620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26718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9060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220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59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796784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5297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93886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00734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6834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82402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59037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80058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37193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9999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3409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0058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982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11588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9356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67056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10963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5339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9537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9670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47821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037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18013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77105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07596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75064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86391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932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98254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4422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92735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88147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722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5044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12136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72707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409412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930992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34445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10839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872660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31389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94226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781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924330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37208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87667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328964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39841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66624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89270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53815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60101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15854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450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21732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16395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18668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792239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87138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81863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17532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24481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87598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706610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285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3182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05208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50419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5480553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292162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78543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1629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52359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97441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15453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414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6857348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442718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72332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644481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77732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21703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14939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878536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44888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52173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10100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7338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8406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1" r:id="rId1"/>
    <p:sldLayoutId id="2147484082" r:id="rId2"/>
    <p:sldLayoutId id="2147484083" r:id="rId3"/>
    <p:sldLayoutId id="2147484084" r:id="rId4"/>
    <p:sldLayoutId id="2147484085" r:id="rId5"/>
    <p:sldLayoutId id="2147484086" r:id="rId6"/>
    <p:sldLayoutId id="2147484087" r:id="rId7"/>
    <p:sldLayoutId id="2147484088" r:id="rId8"/>
    <p:sldLayoutId id="2147484089" r:id="rId9"/>
    <p:sldLayoutId id="2147484090" r:id="rId10"/>
    <p:sldLayoutId id="2147484091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982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5" r:id="rId1"/>
    <p:sldLayoutId id="2147484106" r:id="rId2"/>
    <p:sldLayoutId id="2147484107" r:id="rId3"/>
    <p:sldLayoutId id="2147484108" r:id="rId4"/>
    <p:sldLayoutId id="2147484109" r:id="rId5"/>
    <p:sldLayoutId id="2147484110" r:id="rId6"/>
    <p:sldLayoutId id="2147484111" r:id="rId7"/>
    <p:sldLayoutId id="2147484112" r:id="rId8"/>
    <p:sldLayoutId id="2147484113" r:id="rId9"/>
    <p:sldLayoutId id="2147484114" r:id="rId10"/>
    <p:sldLayoutId id="2147484115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051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65" r:id="rId1"/>
    <p:sldLayoutId id="2147484466" r:id="rId2"/>
    <p:sldLayoutId id="2147484467" r:id="rId3"/>
    <p:sldLayoutId id="2147484468" r:id="rId4"/>
    <p:sldLayoutId id="2147484469" r:id="rId5"/>
    <p:sldLayoutId id="2147484470" r:id="rId6"/>
    <p:sldLayoutId id="2147484471" r:id="rId7"/>
    <p:sldLayoutId id="2147484472" r:id="rId8"/>
    <p:sldLayoutId id="2147484473" r:id="rId9"/>
    <p:sldLayoutId id="2147484474" r:id="rId10"/>
    <p:sldLayoutId id="2147484475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935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2919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311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22420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6897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218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913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2/20/2020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09630"/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09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676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06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3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Resim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17" y="2090669"/>
            <a:ext cx="11647958" cy="4610738"/>
          </a:xfrm>
          <a:prstGeom prst="rect">
            <a:avLst/>
          </a:prstGeom>
        </p:spPr>
      </p:pic>
      <p:sp>
        <p:nvSpPr>
          <p:cNvPr id="3" name="AutoShape 3"/>
          <p:cNvSpPr/>
          <p:nvPr/>
        </p:nvSpPr>
        <p:spPr>
          <a:xfrm>
            <a:off x="-1" y="-94269"/>
            <a:ext cx="12192001" cy="2006746"/>
          </a:xfrm>
          <a:prstGeom prst="rect">
            <a:avLst/>
          </a:prstGeom>
          <a:solidFill>
            <a:schemeClr val="tx1"/>
          </a:solidFill>
        </p:spPr>
      </p:sp>
      <p:grpSp>
        <p:nvGrpSpPr>
          <p:cNvPr id="4" name="Group 4"/>
          <p:cNvGrpSpPr/>
          <p:nvPr/>
        </p:nvGrpSpPr>
        <p:grpSpPr>
          <a:xfrm rot="5400000">
            <a:off x="10065494" y="711217"/>
            <a:ext cx="400331" cy="196891"/>
            <a:chOff x="0" y="0"/>
            <a:chExt cx="6350000" cy="54991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close/>
                </a:path>
              </a:pathLst>
            </a:custGeom>
            <a:solidFill>
              <a:srgbClr val="020301"/>
            </a:solidFill>
          </p:spPr>
        </p:sp>
      </p:grpSp>
      <p:sp>
        <p:nvSpPr>
          <p:cNvPr id="6" name="AutoShape 6"/>
          <p:cNvSpPr/>
          <p:nvPr/>
        </p:nvSpPr>
        <p:spPr>
          <a:xfrm>
            <a:off x="11939873" y="1855802"/>
            <a:ext cx="45719" cy="5002199"/>
          </a:xfrm>
          <a:prstGeom prst="rect">
            <a:avLst/>
          </a:prstGeom>
          <a:solidFill>
            <a:srgbClr val="020301"/>
          </a:solidFill>
        </p:spPr>
      </p:sp>
      <p:grpSp>
        <p:nvGrpSpPr>
          <p:cNvPr id="9" name="Group 9"/>
          <p:cNvGrpSpPr/>
          <p:nvPr/>
        </p:nvGrpSpPr>
        <p:grpSpPr>
          <a:xfrm>
            <a:off x="552041" y="3950438"/>
            <a:ext cx="10800505" cy="2527328"/>
            <a:chOff x="-267516" y="80457"/>
            <a:chExt cx="21601010" cy="5054655"/>
          </a:xfrm>
        </p:grpSpPr>
        <p:sp>
          <p:nvSpPr>
            <p:cNvPr id="10" name="TextBox 10"/>
            <p:cNvSpPr txBox="1"/>
            <p:nvPr/>
          </p:nvSpPr>
          <p:spPr>
            <a:xfrm>
              <a:off x="12629758" y="80457"/>
              <a:ext cx="8703736" cy="184666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tr-TR" sz="3000" b="1" dirty="0" smtClean="0">
                  <a:solidFill>
                    <a:srgbClr val="FFC000"/>
                  </a:solidFill>
                  <a:latin typeface="Century Gothic" panose="020B0502020202020204" pitchFamily="34" charset="0"/>
                </a:rPr>
                <a:t>Müteahhitlik Yeterlik Sistemi (MYS)</a:t>
              </a:r>
              <a:endParaRPr lang="tr-TR" sz="3000" b="1" dirty="0">
                <a:solidFill>
                  <a:srgbClr val="FFC000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-267516" y="4088798"/>
              <a:ext cx="17652132" cy="104631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09630">
                <a:lnSpc>
                  <a:spcPts val="4667"/>
                </a:lnSpc>
              </a:pPr>
              <a:endParaRPr lang="en-US" sz="2500" spc="233" dirty="0">
                <a:solidFill>
                  <a:srgbClr val="FFFFFF"/>
                </a:solidFill>
                <a:latin typeface="Century Gothic" panose="020B0502020202020204" pitchFamily="34" charset="0"/>
              </a:endParaRP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2120773" y="307250"/>
            <a:ext cx="8046441" cy="10772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2773"/>
              </a:lnSpc>
            </a:pPr>
            <a:r>
              <a:rPr lang="en-US" sz="2133" b="1" spc="192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T.C. </a:t>
            </a:r>
          </a:p>
          <a:p>
            <a:pPr algn="ctr" defTabSz="609630">
              <a:lnSpc>
                <a:spcPts val="2773"/>
              </a:lnSpc>
            </a:pPr>
            <a:r>
              <a:rPr lang="tr-TR" sz="2133" b="1" spc="192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KIRKLARELİ </a:t>
            </a:r>
            <a:r>
              <a:rPr lang="en-US" sz="2133" b="1" spc="192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VAL</a:t>
            </a:r>
            <a:r>
              <a:rPr lang="tr-TR" sz="2133" b="1" spc="192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İ</a:t>
            </a:r>
            <a:r>
              <a:rPr lang="en-US" sz="2133" b="1" spc="192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L</a:t>
            </a:r>
            <a:r>
              <a:rPr lang="tr-TR" sz="2133" b="1" spc="192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İ</a:t>
            </a:r>
            <a:r>
              <a:rPr lang="en-US" sz="2133" b="1" spc="192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Ğ</a:t>
            </a:r>
            <a:r>
              <a:rPr lang="tr-TR" sz="2133" b="1" spc="192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İ</a:t>
            </a:r>
            <a:endParaRPr lang="en-US" sz="2133" b="1" spc="192" dirty="0" smtClean="0">
              <a:solidFill>
                <a:srgbClr val="FFC000"/>
              </a:solidFill>
              <a:latin typeface="Century Gothic" panose="020B0502020202020204" pitchFamily="34" charset="0"/>
            </a:endParaRPr>
          </a:p>
          <a:p>
            <a:pPr algn="ctr" defTabSz="609630">
              <a:lnSpc>
                <a:spcPts val="2773"/>
              </a:lnSpc>
            </a:pPr>
            <a:r>
              <a:rPr lang="en-US" sz="2133" b="1" spc="192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ÇEVRE VE ŞEH</a:t>
            </a:r>
            <a:r>
              <a:rPr lang="tr-TR" sz="2133" b="1" spc="192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İ</a:t>
            </a:r>
            <a:r>
              <a:rPr lang="en-US" sz="2133" b="1" spc="192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RC</a:t>
            </a:r>
            <a:r>
              <a:rPr lang="tr-TR" sz="2133" b="1" spc="192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İ</a:t>
            </a:r>
            <a:r>
              <a:rPr lang="en-US" sz="2133" b="1" spc="192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L</a:t>
            </a:r>
            <a:r>
              <a:rPr lang="tr-TR" sz="2133" b="1" spc="192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İ</a:t>
            </a:r>
            <a:r>
              <a:rPr lang="en-US" sz="2133" b="1" spc="192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K </a:t>
            </a:r>
            <a:r>
              <a:rPr lang="tr-TR" sz="2133" b="1" spc="192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İ</a:t>
            </a:r>
            <a:r>
              <a:rPr lang="en-US" sz="2133" b="1" spc="192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L MÜDÜRLÜĞÜ</a:t>
            </a:r>
            <a:endParaRPr lang="en-US" sz="2133" b="1" spc="192" dirty="0">
              <a:solidFill>
                <a:srgbClr val="FFC000"/>
              </a:solidFill>
              <a:latin typeface="Century Gothic" panose="020B0502020202020204" pitchFamily="34" charset="0"/>
            </a:endParaRPr>
          </a:p>
        </p:txBody>
      </p:sp>
      <p:sp>
        <p:nvSpPr>
          <p:cNvPr id="14" name="TextBox 10"/>
          <p:cNvSpPr txBox="1"/>
          <p:nvPr/>
        </p:nvSpPr>
        <p:spPr>
          <a:xfrm>
            <a:off x="1105647" y="3623332"/>
            <a:ext cx="4652251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000" b="1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Yap</a:t>
            </a:r>
            <a:r>
              <a:rPr lang="tr-TR" sz="3000" b="1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ı</a:t>
            </a:r>
            <a:r>
              <a:rPr lang="en-US" sz="3000" b="1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 </a:t>
            </a:r>
            <a:r>
              <a:rPr lang="en-US" sz="3000" b="1" dirty="0" err="1">
                <a:solidFill>
                  <a:srgbClr val="FFC000"/>
                </a:solidFill>
                <a:latin typeface="Century Gothic" panose="020B0502020202020204" pitchFamily="34" charset="0"/>
              </a:rPr>
              <a:t>Müteahhitlerinin</a:t>
            </a:r>
            <a:r>
              <a:rPr lang="en-US" sz="3000" b="1" dirty="0">
                <a:solidFill>
                  <a:srgbClr val="FFC000"/>
                </a:solidFill>
                <a:latin typeface="Century Gothic" panose="020B0502020202020204" pitchFamily="34" charset="0"/>
              </a:rPr>
              <a:t> </a:t>
            </a:r>
            <a:r>
              <a:rPr lang="en-US" sz="3000" b="1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S</a:t>
            </a:r>
            <a:r>
              <a:rPr lang="tr-TR" sz="3000" b="1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ı</a:t>
            </a:r>
            <a:r>
              <a:rPr lang="en-US" sz="3000" b="1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n</a:t>
            </a:r>
            <a:r>
              <a:rPr lang="tr-TR" sz="3000" b="1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ı</a:t>
            </a:r>
            <a:r>
              <a:rPr lang="en-US" sz="3000" b="1" dirty="0" err="1" smtClean="0">
                <a:solidFill>
                  <a:srgbClr val="FFC000"/>
                </a:solidFill>
                <a:latin typeface="Century Gothic" panose="020B0502020202020204" pitchFamily="34" charset="0"/>
              </a:rPr>
              <a:t>fland</a:t>
            </a:r>
            <a:r>
              <a:rPr lang="tr-TR" sz="3000" b="1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ı</a:t>
            </a:r>
            <a:r>
              <a:rPr lang="en-US" sz="3000" b="1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r</a:t>
            </a:r>
            <a:r>
              <a:rPr lang="tr-TR" sz="3000" b="1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ı</a:t>
            </a:r>
            <a:r>
              <a:rPr lang="en-US" sz="3000" b="1" dirty="0" err="1" smtClean="0">
                <a:solidFill>
                  <a:srgbClr val="FFC000"/>
                </a:solidFill>
                <a:latin typeface="Century Gothic" panose="020B0502020202020204" pitchFamily="34" charset="0"/>
              </a:rPr>
              <a:t>lmas</a:t>
            </a:r>
            <a:r>
              <a:rPr lang="tr-TR" sz="3000" b="1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ı</a:t>
            </a:r>
            <a:r>
              <a:rPr lang="en-US" sz="3000" b="1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 </a:t>
            </a:r>
            <a:r>
              <a:rPr lang="tr-TR" sz="3000" b="1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v</a:t>
            </a:r>
            <a:r>
              <a:rPr lang="en-US" sz="3000" b="1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e Kay</a:t>
            </a:r>
            <a:r>
              <a:rPr lang="tr-TR" sz="3000" b="1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ı</a:t>
            </a:r>
            <a:r>
              <a:rPr lang="en-US" sz="3000" b="1" dirty="0" err="1" smtClean="0">
                <a:solidFill>
                  <a:srgbClr val="FFC000"/>
                </a:solidFill>
                <a:latin typeface="Century Gothic" panose="020B0502020202020204" pitchFamily="34" charset="0"/>
              </a:rPr>
              <a:t>tlar</a:t>
            </a:r>
            <a:r>
              <a:rPr lang="tr-TR" sz="3000" b="1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ı</a:t>
            </a:r>
            <a:r>
              <a:rPr lang="en-US" sz="3000" b="1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n</a:t>
            </a:r>
            <a:r>
              <a:rPr lang="tr-TR" sz="3000" b="1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ı</a:t>
            </a:r>
            <a:r>
              <a:rPr lang="en-US" sz="3000" b="1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n </a:t>
            </a:r>
            <a:r>
              <a:rPr lang="en-US" sz="3000" b="1" dirty="0" err="1" smtClean="0">
                <a:solidFill>
                  <a:srgbClr val="FFC000"/>
                </a:solidFill>
                <a:latin typeface="Century Gothic" panose="020B0502020202020204" pitchFamily="34" charset="0"/>
              </a:rPr>
              <a:t>Tutulmas</a:t>
            </a:r>
            <a:r>
              <a:rPr lang="tr-TR" sz="3000" b="1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ı</a:t>
            </a:r>
            <a:r>
              <a:rPr lang="en-US" sz="3000" b="1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 </a:t>
            </a:r>
            <a:r>
              <a:rPr lang="en-US" sz="3000" b="1" dirty="0" err="1" smtClean="0">
                <a:solidFill>
                  <a:srgbClr val="FFC000"/>
                </a:solidFill>
                <a:latin typeface="Century Gothic" panose="020B0502020202020204" pitchFamily="34" charset="0"/>
              </a:rPr>
              <a:t>Hakk</a:t>
            </a:r>
            <a:r>
              <a:rPr lang="tr-TR" sz="3000" b="1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ı</a:t>
            </a:r>
            <a:r>
              <a:rPr lang="en-US" sz="3000" b="1" dirty="0" err="1" smtClean="0">
                <a:solidFill>
                  <a:srgbClr val="FFC000"/>
                </a:solidFill>
                <a:latin typeface="Century Gothic" panose="020B0502020202020204" pitchFamily="34" charset="0"/>
              </a:rPr>
              <a:t>nda</a:t>
            </a:r>
            <a:r>
              <a:rPr lang="en-US" sz="3000" b="1" dirty="0" smtClean="0">
                <a:solidFill>
                  <a:srgbClr val="FFC000"/>
                </a:solidFill>
                <a:latin typeface="Century Gothic" panose="020B0502020202020204" pitchFamily="34" charset="0"/>
              </a:rPr>
              <a:t> </a:t>
            </a:r>
            <a:r>
              <a:rPr lang="en-US" sz="3000" b="1" dirty="0" err="1">
                <a:solidFill>
                  <a:srgbClr val="FFC000"/>
                </a:solidFill>
                <a:latin typeface="Century Gothic" panose="020B0502020202020204" pitchFamily="34" charset="0"/>
              </a:rPr>
              <a:t>Yönetmelik</a:t>
            </a:r>
            <a:endParaRPr lang="tr-TR" sz="3000" b="1" dirty="0">
              <a:solidFill>
                <a:srgbClr val="FFC000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5" name="Picture 2" descr="D:\Desktop\logoYEN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0359" y="124693"/>
            <a:ext cx="1819516" cy="1767530"/>
          </a:xfrm>
          <a:prstGeom prst="rect">
            <a:avLst/>
          </a:prstGeom>
          <a:solidFill>
            <a:schemeClr val="bg1"/>
          </a:solidFill>
          <a:extLst/>
        </p:spPr>
      </p:pic>
      <p:pic>
        <p:nvPicPr>
          <p:cNvPr id="16" name="Picture 5" descr="C:\Users\ozturk.ali\Desktop\csb logo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17" y="124693"/>
            <a:ext cx="1782001" cy="1767046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345828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525" y="9525"/>
            <a:ext cx="12211050" cy="683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81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" y="19050"/>
            <a:ext cx="12182475" cy="681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81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 rotWithShape="1">
          <a:blip r:embed="rId2"/>
          <a:srcRect b="39934"/>
          <a:stretch/>
        </p:blipFill>
        <p:spPr>
          <a:xfrm>
            <a:off x="4889771" y="922281"/>
            <a:ext cx="7133616" cy="5797949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468043" y="986014"/>
            <a:ext cx="5958515" cy="375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3120"/>
              </a:lnSpc>
            </a:pPr>
            <a:endParaRPr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AutoShape 2"/>
          <p:cNvSpPr/>
          <p:nvPr/>
        </p:nvSpPr>
        <p:spPr>
          <a:xfrm>
            <a:off x="-3085" y="1"/>
            <a:ext cx="12195085" cy="858064"/>
          </a:xfrm>
          <a:prstGeom prst="rect">
            <a:avLst/>
          </a:prstGeom>
          <a:solidFill>
            <a:srgbClr val="FFDB15"/>
          </a:solidFill>
        </p:spPr>
      </p:sp>
      <p:sp>
        <p:nvSpPr>
          <p:cNvPr id="23" name="TextBox 12"/>
          <p:cNvSpPr txBox="1"/>
          <p:nvPr/>
        </p:nvSpPr>
        <p:spPr>
          <a:xfrm>
            <a:off x="403432" y="1843361"/>
            <a:ext cx="4328522" cy="42832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 defTabSz="609630">
              <a:lnSpc>
                <a:spcPts val="2500"/>
              </a:lnSpc>
            </a:pPr>
            <a:r>
              <a:rPr kumimoji="0" lang="en-US" sz="2100" b="1" i="0" u="none" strike="noStrike" kern="1200" cap="none" spc="23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B</a:t>
            </a:r>
            <a:r>
              <a:rPr lang="tr-TR" sz="2100" b="1" spc="23" dirty="0" err="1" smtClean="0">
                <a:solidFill>
                  <a:srgbClr val="FFFFFF"/>
                </a:solidFill>
                <a:latin typeface="Century Gothic" panose="020B0502020202020204" pitchFamily="34" charset="0"/>
              </a:rPr>
              <a:t>ilanço</a:t>
            </a:r>
            <a:r>
              <a:rPr kumimoji="0" lang="en-US" sz="2100" b="1" i="0" u="none" strike="noStrike" kern="1200" cap="none" spc="23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  <a:r>
              <a:rPr kumimoji="0" lang="en-US" sz="2100" b="1" i="0" u="none" strike="noStrike" kern="1200" cap="none" spc="23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kriterleri</a:t>
            </a:r>
            <a:r>
              <a:rPr kumimoji="0" lang="en-US" sz="2100" b="1" i="0" u="none" strike="noStrike" kern="1200" cap="none" spc="23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  <a:r>
              <a:rPr kumimoji="0" lang="en-US" sz="2100" b="1" i="0" u="none" strike="noStrike" kern="1200" cap="none" spc="23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bir</a:t>
            </a:r>
            <a:r>
              <a:rPr kumimoji="0" lang="en-US" sz="2100" b="1" i="0" u="none" strike="noStrike" kern="1200" cap="none" spc="2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  <a:r>
              <a:rPr kumimoji="0" lang="en-US" sz="2100" b="1" i="0" u="none" strike="noStrike" kern="1200" cap="none" spc="23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önceki</a:t>
            </a:r>
            <a:r>
              <a:rPr kumimoji="0" lang="en-US" sz="2100" b="1" i="0" u="none" strike="noStrike" kern="1200" cap="none" spc="2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  <a:r>
              <a:rPr kumimoji="0" lang="en-US" sz="2100" b="1" i="0" u="none" strike="noStrike" kern="1200" cap="none" spc="23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yılda</a:t>
            </a:r>
            <a:r>
              <a:rPr kumimoji="0" lang="en-US" sz="2100" b="1" i="0" u="none" strike="noStrike" kern="1200" cap="none" spc="2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  <a:r>
              <a:rPr kumimoji="0" lang="en-US" sz="2100" b="1" i="0" u="none" strike="noStrike" kern="1200" cap="none" spc="23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sağla</a:t>
            </a:r>
            <a:r>
              <a:rPr kumimoji="0" lang="tr-TR" sz="2100" b="1" i="0" u="none" strike="noStrike" kern="1200" cap="none" spc="23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namazsa</a:t>
            </a:r>
            <a:r>
              <a:rPr kumimoji="0" lang="en-US" sz="2100" b="1" i="0" u="none" strike="noStrike" kern="1200" cap="none" spc="23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; </a:t>
            </a:r>
            <a:r>
              <a:rPr kumimoji="0" lang="en-US" sz="2100" b="1" i="0" u="none" strike="noStrike" kern="1200" cap="none" spc="2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son </a:t>
            </a:r>
            <a:r>
              <a:rPr kumimoji="0" lang="en-US" sz="2100" b="1" i="0" u="none" strike="noStrike" kern="1200" cap="none" spc="23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üç</a:t>
            </a:r>
            <a:r>
              <a:rPr kumimoji="0" lang="en-US" sz="2100" b="1" i="0" u="none" strike="noStrike" kern="1200" cap="none" spc="2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  <a:r>
              <a:rPr kumimoji="0" lang="en-US" sz="2100" b="1" i="0" u="none" strike="noStrike" kern="1200" cap="none" spc="23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yıla</a:t>
            </a:r>
            <a:r>
              <a:rPr kumimoji="0" lang="en-US" sz="2100" b="1" i="0" u="none" strike="noStrike" kern="1200" cap="none" spc="2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  <a:r>
              <a:rPr kumimoji="0" lang="en-US" sz="2100" b="1" i="0" u="none" strike="noStrike" kern="1200" cap="none" spc="23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kadar</a:t>
            </a:r>
            <a:r>
              <a:rPr kumimoji="0" lang="en-US" sz="2100" b="1" i="0" u="none" strike="noStrike" kern="1200" cap="none" spc="2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  <a:r>
              <a:rPr kumimoji="0" lang="en-US" sz="2100" b="1" i="0" u="none" strike="noStrike" kern="1200" cap="none" spc="23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olan</a:t>
            </a:r>
            <a:r>
              <a:rPr kumimoji="0" lang="en-US" sz="2100" b="1" i="0" u="none" strike="noStrike" kern="1200" cap="none" spc="2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  <a:r>
              <a:rPr kumimoji="0" lang="en-US" sz="2100" b="1" i="0" u="none" strike="noStrike" kern="1200" cap="none" spc="23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yılların</a:t>
            </a:r>
            <a:r>
              <a:rPr kumimoji="0" lang="en-US" sz="2100" b="1" i="0" u="none" strike="noStrike" kern="1200" cap="none" spc="2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  <a:r>
              <a:rPr lang="tr-TR" sz="2100" b="1" dirty="0">
                <a:solidFill>
                  <a:prstClr val="white"/>
                </a:solidFill>
                <a:latin typeface="Century Gothic" panose="020B0502020202020204" pitchFamily="34" charset="0"/>
              </a:rPr>
              <a:t>parasal tutarlarının </a:t>
            </a:r>
            <a:r>
              <a:rPr kumimoji="0" lang="tr-TR" sz="2100" b="1" i="0" u="none" strike="noStrike" kern="1200" cap="none" spc="23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ortalamasına </a:t>
            </a:r>
            <a:r>
              <a:rPr kumimoji="0" lang="en-US" sz="2100" b="1" i="0" u="none" strike="noStrike" kern="1200" cap="none" spc="23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bakılır</a:t>
            </a:r>
            <a:r>
              <a:rPr kumimoji="0" lang="en-US" sz="2100" b="1" i="0" u="none" strike="noStrike" kern="1200" cap="none" spc="23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.</a:t>
            </a:r>
            <a:r>
              <a:rPr kumimoji="0" lang="tr-TR" sz="2100" b="1" i="0" u="none" strike="noStrike" kern="1200" cap="none" spc="23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</a:p>
          <a:p>
            <a:pPr marL="0" marR="0" lvl="0" indent="0" algn="just" defTabSz="60963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100" b="1" i="0" u="none" strike="noStrike" kern="1200" cap="none" spc="23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  <a:p>
            <a:pPr marL="0" marR="0" lvl="0" indent="0" algn="just" defTabSz="60963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2100" b="1" spc="23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marL="0" marR="0" lvl="0" indent="0" algn="just" defTabSz="60963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100" b="1" i="0" u="none" strike="noStrike" kern="1200" cap="none" spc="23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  <a:p>
            <a:pPr marL="0" marR="0" lvl="0" indent="0" algn="just" defTabSz="60963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İş hacmi </a:t>
            </a:r>
            <a:r>
              <a:rPr kumimoji="0" lang="tr-TR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kriteri bir önceki </a:t>
            </a:r>
            <a:r>
              <a:rPr kumimoji="0" lang="tr-TR" sz="2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yılın cirosu ile </a:t>
            </a:r>
            <a:r>
              <a:rPr kumimoji="0" lang="tr-TR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sağlanamazsa, son </a:t>
            </a:r>
            <a:r>
              <a:rPr kumimoji="0" lang="tr-TR" sz="2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altı </a:t>
            </a:r>
            <a:r>
              <a:rPr kumimoji="0" lang="tr-TR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yıla kadar olan yılların parasal </a:t>
            </a:r>
            <a:r>
              <a:rPr kumimoji="0" lang="tr-TR" sz="2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tutarlarının </a:t>
            </a:r>
            <a:r>
              <a:rPr kumimoji="0" lang="tr-TR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ortalamasın</a:t>
            </a:r>
            <a:r>
              <a:rPr lang="tr-TR" sz="2100" b="1" dirty="0" smtClean="0">
                <a:solidFill>
                  <a:prstClr val="white"/>
                </a:solidFill>
                <a:latin typeface="Century Gothic" panose="020B0502020202020204" pitchFamily="34" charset="0"/>
              </a:rPr>
              <a:t>a </a:t>
            </a:r>
            <a:r>
              <a:rPr kumimoji="0" lang="tr-TR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bakılır.</a:t>
            </a:r>
          </a:p>
          <a:p>
            <a:pPr marL="0" marR="0" lvl="0" indent="0" algn="just" defTabSz="60963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just" defTabSz="60963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00" b="1" i="0" u="none" strike="noStrike" kern="1200" cap="none" spc="23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8" name="TextBox 25"/>
          <p:cNvSpPr txBox="1"/>
          <p:nvPr/>
        </p:nvSpPr>
        <p:spPr>
          <a:xfrm>
            <a:off x="1021001" y="99967"/>
            <a:ext cx="10450563" cy="6540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 defTabSz="609630">
              <a:lnSpc>
                <a:spcPts val="5114"/>
              </a:lnSpc>
              <a:defRPr/>
            </a:pPr>
            <a:r>
              <a:rPr kumimoji="0" lang="tr-TR" sz="2500" b="1" i="0" u="none" strike="noStrike" kern="1200" cap="none" spc="43" normalizeH="0" baseline="0" noProof="0" dirty="0" smtClean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EKONOMİK </a:t>
            </a:r>
            <a:r>
              <a:rPr kumimoji="0" lang="en-US" sz="2500" b="1" i="0" u="none" strike="noStrike" kern="1200" cap="none" spc="43" normalizeH="0" baseline="0" noProof="0" dirty="0" smtClean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VE </a:t>
            </a:r>
            <a:r>
              <a:rPr kumimoji="0" lang="tr-TR" sz="2500" b="1" i="0" u="none" strike="noStrike" kern="1200" cap="none" spc="43" normalizeH="0" baseline="0" noProof="0" dirty="0" smtClean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MALİ </a:t>
            </a:r>
            <a:r>
              <a:rPr kumimoji="0" lang="en-US" sz="2500" b="1" i="0" u="none" strike="noStrike" kern="1200" cap="none" spc="299" normalizeH="0" baseline="0" noProof="0" dirty="0" smtClean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YETERLİK</a:t>
            </a:r>
            <a:endParaRPr kumimoji="0" lang="en-US" sz="2500" b="1" i="0" u="none" strike="noStrike" kern="1200" cap="none" spc="43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7195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 rotWithShape="1">
          <a:blip r:embed="rId2"/>
          <a:srcRect b="39934"/>
          <a:stretch/>
        </p:blipFill>
        <p:spPr>
          <a:xfrm>
            <a:off x="4889771" y="922281"/>
            <a:ext cx="7133616" cy="5797949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468043" y="986014"/>
            <a:ext cx="5958515" cy="375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3120"/>
              </a:lnSpc>
            </a:pPr>
            <a:endParaRPr sz="1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7" name="AutoShape 2"/>
          <p:cNvSpPr/>
          <p:nvPr/>
        </p:nvSpPr>
        <p:spPr>
          <a:xfrm>
            <a:off x="-3085" y="1"/>
            <a:ext cx="12195085" cy="858064"/>
          </a:xfrm>
          <a:prstGeom prst="rect">
            <a:avLst/>
          </a:prstGeom>
          <a:solidFill>
            <a:srgbClr val="FFDB15"/>
          </a:solidFill>
        </p:spPr>
      </p:sp>
      <p:sp>
        <p:nvSpPr>
          <p:cNvPr id="23" name="TextBox 12"/>
          <p:cNvSpPr txBox="1"/>
          <p:nvPr/>
        </p:nvSpPr>
        <p:spPr>
          <a:xfrm>
            <a:off x="403432" y="1843361"/>
            <a:ext cx="4328522" cy="42832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just" defTabSz="609630">
              <a:lnSpc>
                <a:spcPts val="2500"/>
              </a:lnSpc>
            </a:pPr>
            <a:r>
              <a:rPr kumimoji="0" lang="en-US" sz="2100" b="1" i="0" u="none" strike="noStrike" kern="1200" cap="none" spc="23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B</a:t>
            </a:r>
            <a:r>
              <a:rPr lang="tr-TR" sz="2100" b="1" spc="23" dirty="0" err="1" smtClean="0">
                <a:solidFill>
                  <a:srgbClr val="FFFFFF"/>
                </a:solidFill>
                <a:latin typeface="Century Gothic" panose="020B0502020202020204" pitchFamily="34" charset="0"/>
              </a:rPr>
              <a:t>ilanço</a:t>
            </a:r>
            <a:r>
              <a:rPr kumimoji="0" lang="en-US" sz="2100" b="1" i="0" u="none" strike="noStrike" kern="1200" cap="none" spc="23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  <a:r>
              <a:rPr kumimoji="0" lang="en-US" sz="2100" b="1" i="0" u="none" strike="noStrike" kern="1200" cap="none" spc="23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kriterleri</a:t>
            </a:r>
            <a:r>
              <a:rPr kumimoji="0" lang="en-US" sz="2100" b="1" i="0" u="none" strike="noStrike" kern="1200" cap="none" spc="23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  <a:r>
              <a:rPr kumimoji="0" lang="en-US" sz="2100" b="1" i="0" u="none" strike="noStrike" kern="1200" cap="none" spc="23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bir</a:t>
            </a:r>
            <a:r>
              <a:rPr kumimoji="0" lang="en-US" sz="2100" b="1" i="0" u="none" strike="noStrike" kern="1200" cap="none" spc="2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  <a:r>
              <a:rPr kumimoji="0" lang="en-US" sz="2100" b="1" i="0" u="none" strike="noStrike" kern="1200" cap="none" spc="23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önceki</a:t>
            </a:r>
            <a:r>
              <a:rPr kumimoji="0" lang="en-US" sz="2100" b="1" i="0" u="none" strike="noStrike" kern="1200" cap="none" spc="2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  <a:r>
              <a:rPr kumimoji="0" lang="en-US" sz="2100" b="1" i="0" u="none" strike="noStrike" kern="1200" cap="none" spc="23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yılda</a:t>
            </a:r>
            <a:r>
              <a:rPr kumimoji="0" lang="en-US" sz="2100" b="1" i="0" u="none" strike="noStrike" kern="1200" cap="none" spc="2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  <a:r>
              <a:rPr kumimoji="0" lang="en-US" sz="2100" b="1" i="0" u="none" strike="noStrike" kern="1200" cap="none" spc="23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sağla</a:t>
            </a:r>
            <a:r>
              <a:rPr kumimoji="0" lang="tr-TR" sz="2100" b="1" i="0" u="none" strike="noStrike" kern="1200" cap="none" spc="23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namazsa</a:t>
            </a:r>
            <a:r>
              <a:rPr kumimoji="0" lang="en-US" sz="2100" b="1" i="0" u="none" strike="noStrike" kern="1200" cap="none" spc="23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; </a:t>
            </a:r>
            <a:r>
              <a:rPr kumimoji="0" lang="en-US" sz="2100" b="1" i="0" u="none" strike="noStrike" kern="1200" cap="none" spc="2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son </a:t>
            </a:r>
            <a:r>
              <a:rPr kumimoji="0" lang="en-US" sz="2100" b="1" i="0" u="none" strike="noStrike" kern="1200" cap="none" spc="23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üç</a:t>
            </a:r>
            <a:r>
              <a:rPr kumimoji="0" lang="en-US" sz="2100" b="1" i="0" u="none" strike="noStrike" kern="1200" cap="none" spc="2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  <a:r>
              <a:rPr kumimoji="0" lang="en-US" sz="2100" b="1" i="0" u="none" strike="noStrike" kern="1200" cap="none" spc="23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yıla</a:t>
            </a:r>
            <a:r>
              <a:rPr kumimoji="0" lang="en-US" sz="2100" b="1" i="0" u="none" strike="noStrike" kern="1200" cap="none" spc="2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  <a:r>
              <a:rPr kumimoji="0" lang="en-US" sz="2100" b="1" i="0" u="none" strike="noStrike" kern="1200" cap="none" spc="23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kadar</a:t>
            </a:r>
            <a:r>
              <a:rPr kumimoji="0" lang="en-US" sz="2100" b="1" i="0" u="none" strike="noStrike" kern="1200" cap="none" spc="2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  <a:r>
              <a:rPr kumimoji="0" lang="en-US" sz="2100" b="1" i="0" u="none" strike="noStrike" kern="1200" cap="none" spc="23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olan</a:t>
            </a:r>
            <a:r>
              <a:rPr kumimoji="0" lang="en-US" sz="2100" b="1" i="0" u="none" strike="noStrike" kern="1200" cap="none" spc="2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  <a:r>
              <a:rPr kumimoji="0" lang="en-US" sz="2100" b="1" i="0" u="none" strike="noStrike" kern="1200" cap="none" spc="23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yılların</a:t>
            </a:r>
            <a:r>
              <a:rPr kumimoji="0" lang="en-US" sz="2100" b="1" i="0" u="none" strike="noStrike" kern="1200" cap="none" spc="23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  <a:r>
              <a:rPr lang="tr-TR" sz="2100" b="1" dirty="0">
                <a:solidFill>
                  <a:prstClr val="white"/>
                </a:solidFill>
                <a:latin typeface="Century Gothic" panose="020B0502020202020204" pitchFamily="34" charset="0"/>
              </a:rPr>
              <a:t>parasal tutarlarının </a:t>
            </a:r>
            <a:r>
              <a:rPr kumimoji="0" lang="tr-TR" sz="2100" b="1" i="0" u="none" strike="noStrike" kern="1200" cap="none" spc="23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ortalamasına </a:t>
            </a:r>
            <a:r>
              <a:rPr kumimoji="0" lang="en-US" sz="2100" b="1" i="0" u="none" strike="noStrike" kern="1200" cap="none" spc="23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bakılır</a:t>
            </a:r>
            <a:r>
              <a:rPr kumimoji="0" lang="en-US" sz="2100" b="1" i="0" u="none" strike="noStrike" kern="1200" cap="none" spc="23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.</a:t>
            </a:r>
            <a:r>
              <a:rPr kumimoji="0" lang="tr-TR" sz="2100" b="1" i="0" u="none" strike="noStrike" kern="1200" cap="none" spc="23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</a:rPr>
              <a:t> </a:t>
            </a:r>
          </a:p>
          <a:p>
            <a:pPr marL="0" marR="0" lvl="0" indent="0" algn="just" defTabSz="60963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100" b="1" i="0" u="none" strike="noStrike" kern="1200" cap="none" spc="23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  <a:p>
            <a:pPr marL="0" marR="0" lvl="0" indent="0" algn="just" defTabSz="60963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2100" b="1" spc="23" dirty="0">
              <a:solidFill>
                <a:srgbClr val="FFFFFF"/>
              </a:solidFill>
              <a:latin typeface="Century Gothic" panose="020B0502020202020204" pitchFamily="34" charset="0"/>
            </a:endParaRPr>
          </a:p>
          <a:p>
            <a:pPr marL="0" marR="0" lvl="0" indent="0" algn="just" defTabSz="60963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100" b="1" i="0" u="none" strike="noStrike" kern="1200" cap="none" spc="23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</a:endParaRPr>
          </a:p>
          <a:p>
            <a:pPr marL="0" marR="0" lvl="0" indent="0" algn="just" defTabSz="60963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İş hacmi </a:t>
            </a:r>
            <a:r>
              <a:rPr kumimoji="0" lang="tr-TR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kriteri bir önceki </a:t>
            </a:r>
            <a:r>
              <a:rPr kumimoji="0" lang="tr-TR" sz="2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yılın cirosu ile </a:t>
            </a:r>
            <a:r>
              <a:rPr kumimoji="0" lang="tr-TR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sağlanamazsa, son </a:t>
            </a:r>
            <a:r>
              <a:rPr kumimoji="0" lang="tr-TR" sz="2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altı </a:t>
            </a:r>
            <a:r>
              <a:rPr kumimoji="0" lang="tr-TR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yıla kadar olan yılların parasal </a:t>
            </a:r>
            <a:r>
              <a:rPr kumimoji="0" lang="tr-TR" sz="21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tutarlarının </a:t>
            </a:r>
            <a:r>
              <a:rPr kumimoji="0" lang="tr-TR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ortalamasın</a:t>
            </a:r>
            <a:r>
              <a:rPr lang="tr-TR" sz="2100" b="1" dirty="0" smtClean="0">
                <a:solidFill>
                  <a:prstClr val="white"/>
                </a:solidFill>
                <a:latin typeface="Century Gothic" panose="020B0502020202020204" pitchFamily="34" charset="0"/>
              </a:rPr>
              <a:t>a </a:t>
            </a:r>
            <a:r>
              <a:rPr kumimoji="0" lang="tr-TR" sz="21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bakılır.</a:t>
            </a:r>
          </a:p>
          <a:p>
            <a:pPr marL="0" marR="0" lvl="0" indent="0" algn="just" defTabSz="60963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just" defTabSz="609630" rtl="0" eaLnBrk="1" fontAlgn="auto" latinLnBrk="0" hangingPunct="1">
              <a:lnSpc>
                <a:spcPts val="34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00" b="1" i="0" u="none" strike="noStrike" kern="1200" cap="none" spc="23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8" name="TextBox 25"/>
          <p:cNvSpPr txBox="1"/>
          <p:nvPr/>
        </p:nvSpPr>
        <p:spPr>
          <a:xfrm>
            <a:off x="1021001" y="99967"/>
            <a:ext cx="10450563" cy="6540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 defTabSz="609630">
              <a:lnSpc>
                <a:spcPts val="5114"/>
              </a:lnSpc>
              <a:defRPr/>
            </a:pPr>
            <a:r>
              <a:rPr kumimoji="0" lang="tr-TR" sz="2500" b="1" i="0" u="none" strike="noStrike" kern="1200" cap="none" spc="43" normalizeH="0" baseline="0" noProof="0" dirty="0" smtClean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EKONOMİK </a:t>
            </a:r>
            <a:r>
              <a:rPr kumimoji="0" lang="en-US" sz="2500" b="1" i="0" u="none" strike="noStrike" kern="1200" cap="none" spc="43" normalizeH="0" baseline="0" noProof="0" dirty="0" smtClean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VE </a:t>
            </a:r>
            <a:r>
              <a:rPr kumimoji="0" lang="tr-TR" sz="2500" b="1" i="0" u="none" strike="noStrike" kern="1200" cap="none" spc="43" normalizeH="0" baseline="0" noProof="0" dirty="0" smtClean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MALİ </a:t>
            </a:r>
            <a:r>
              <a:rPr kumimoji="0" lang="en-US" sz="2500" b="1" i="0" u="none" strike="noStrike" kern="1200" cap="none" spc="299" normalizeH="0" baseline="0" noProof="0" dirty="0" smtClean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YETERLİK</a:t>
            </a:r>
            <a:endParaRPr kumimoji="0" lang="en-US" sz="2500" b="1" i="0" u="none" strike="noStrike" kern="1200" cap="none" spc="43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53958"/>
            <a:ext cx="12201525" cy="6004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484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77504" y="1070519"/>
            <a:ext cx="4790492" cy="581877"/>
            <a:chOff x="0" y="0"/>
            <a:chExt cx="11074806" cy="5430264"/>
          </a:xfrm>
          <a:solidFill>
            <a:schemeClr val="tx1"/>
          </a:solidFill>
        </p:grpSpPr>
        <p:sp>
          <p:nvSpPr>
            <p:cNvPr id="3" name="AutoShape 3"/>
            <p:cNvSpPr/>
            <p:nvPr/>
          </p:nvSpPr>
          <p:spPr>
            <a:xfrm>
              <a:off x="0" y="0"/>
              <a:ext cx="10319568" cy="5430264"/>
            </a:xfrm>
            <a:prstGeom prst="rect">
              <a:avLst/>
            </a:prstGeom>
            <a:grpFill/>
          </p:spPr>
        </p:sp>
        <p:grpSp>
          <p:nvGrpSpPr>
            <p:cNvPr id="4" name="Group 4"/>
            <p:cNvGrpSpPr/>
            <p:nvPr/>
          </p:nvGrpSpPr>
          <p:grpSpPr>
            <a:xfrm rot="5400000">
              <a:off x="9751228" y="2265491"/>
              <a:ext cx="1747875" cy="899282"/>
              <a:chOff x="0" y="0"/>
              <a:chExt cx="6350000" cy="5499100"/>
            </a:xfrm>
            <a:grpFill/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6350000" cy="54991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5499100">
                    <a:moveTo>
                      <a:pt x="0" y="5499100"/>
                    </a:moveTo>
                    <a:lnTo>
                      <a:pt x="3175000" y="0"/>
                    </a:lnTo>
                    <a:lnTo>
                      <a:pt x="6350000" y="5499100"/>
                    </a:lnTo>
                    <a:close/>
                  </a:path>
                </a:pathLst>
              </a:custGeom>
              <a:grpFill/>
            </p:spPr>
          </p:sp>
        </p:grpSp>
      </p:grpSp>
      <p:sp>
        <p:nvSpPr>
          <p:cNvPr id="11" name="TextBox 11"/>
          <p:cNvSpPr txBox="1"/>
          <p:nvPr/>
        </p:nvSpPr>
        <p:spPr>
          <a:xfrm>
            <a:off x="468043" y="986014"/>
            <a:ext cx="5958515" cy="375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09630" rtl="0" eaLnBrk="1" fontAlgn="auto" latinLnBrk="0" hangingPunct="1">
              <a:lnSpc>
                <a:spcPts val="31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AutoShape 2"/>
          <p:cNvSpPr/>
          <p:nvPr/>
        </p:nvSpPr>
        <p:spPr>
          <a:xfrm>
            <a:off x="-3085" y="1"/>
            <a:ext cx="12195085" cy="948856"/>
          </a:xfrm>
          <a:prstGeom prst="rect">
            <a:avLst/>
          </a:prstGeom>
          <a:solidFill>
            <a:srgbClr val="FFDB15"/>
          </a:solidFill>
        </p:spPr>
      </p:sp>
      <p:sp>
        <p:nvSpPr>
          <p:cNvPr id="20" name="TextBox 25"/>
          <p:cNvSpPr txBox="1"/>
          <p:nvPr/>
        </p:nvSpPr>
        <p:spPr>
          <a:xfrm>
            <a:off x="242230" y="170202"/>
            <a:ext cx="11703335" cy="6540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 defTabSz="609630">
              <a:lnSpc>
                <a:spcPts val="5114"/>
              </a:lnSpc>
              <a:defRPr/>
            </a:pPr>
            <a:r>
              <a:rPr kumimoji="0" lang="tr-TR" sz="2500" b="1" i="0" u="none" strike="noStrike" kern="1200" cap="none" spc="43" normalizeH="0" baseline="0" noProof="0" dirty="0" smtClean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EKONOMİK </a:t>
            </a:r>
            <a:r>
              <a:rPr kumimoji="0" lang="en-US" sz="2500" b="1" i="0" u="none" strike="noStrike" kern="1200" cap="none" spc="43" normalizeH="0" baseline="0" noProof="0" dirty="0" smtClean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VE </a:t>
            </a:r>
            <a:r>
              <a:rPr kumimoji="0" lang="tr-TR" sz="2500" b="1" i="0" u="none" strike="noStrike" kern="1200" cap="none" spc="43" normalizeH="0" baseline="0" noProof="0" dirty="0" smtClean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MALİ </a:t>
            </a:r>
            <a:r>
              <a:rPr kumimoji="0" lang="en-US" sz="2500" b="1" i="0" u="none" strike="noStrike" kern="1200" cap="none" spc="299" normalizeH="0" baseline="0" noProof="0" dirty="0" smtClean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YETERLİK</a:t>
            </a:r>
            <a:endParaRPr kumimoji="0" lang="en-US" sz="2500" b="1" i="0" u="none" strike="noStrike" kern="1200" cap="none" spc="43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2" name="Dikdörtgen 11"/>
          <p:cNvSpPr/>
          <p:nvPr/>
        </p:nvSpPr>
        <p:spPr>
          <a:xfrm>
            <a:off x="512851" y="3118980"/>
            <a:ext cx="425370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G grubu başvurularında ekonomik ve mali yeterliklerden yalnızca banka referans mektubu istenir. % 51 veya daha fazla hissesi beş yıldır mimar veya mühendis ortağa ait olan tüzel kişilerden ve mimar veya mühendis gerçek kişilerden banka referans mektubu da istenmez.</a:t>
            </a:r>
          </a:p>
        </p:txBody>
      </p:sp>
      <p:sp>
        <p:nvSpPr>
          <p:cNvPr id="15" name="Dikdörtgen 14"/>
          <p:cNvSpPr/>
          <p:nvPr/>
        </p:nvSpPr>
        <p:spPr>
          <a:xfrm>
            <a:off x="512851" y="1654538"/>
            <a:ext cx="4253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H </a:t>
            </a:r>
            <a:r>
              <a:rPr lang="tr-TR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grubu başvurularında </a:t>
            </a:r>
            <a:r>
              <a:rPr lang="tr-T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banka </a:t>
            </a:r>
            <a:r>
              <a:rPr lang="tr-TR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referans </a:t>
            </a:r>
            <a:r>
              <a:rPr lang="tr-TR" sz="20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mektubu </a:t>
            </a:r>
            <a:r>
              <a:rPr lang="tr-TR" sz="2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istenmez.</a:t>
            </a:r>
          </a:p>
        </p:txBody>
      </p:sp>
      <p:pic>
        <p:nvPicPr>
          <p:cNvPr id="21" name="Picture 6"/>
          <p:cNvPicPr>
            <a:picLocks noChangeAspect="1"/>
          </p:cNvPicPr>
          <p:nvPr/>
        </p:nvPicPr>
        <p:blipFill rotWithShape="1">
          <a:blip r:embed="rId2"/>
          <a:srcRect b="36170"/>
          <a:stretch/>
        </p:blipFill>
        <p:spPr>
          <a:xfrm>
            <a:off x="5169260" y="1042047"/>
            <a:ext cx="6776305" cy="5676834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391" y="1"/>
            <a:ext cx="12220575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947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B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up 32"/>
          <p:cNvGrpSpPr/>
          <p:nvPr/>
        </p:nvGrpSpPr>
        <p:grpSpPr>
          <a:xfrm>
            <a:off x="0" y="0"/>
            <a:ext cx="12179293" cy="6858000"/>
            <a:chOff x="0" y="0"/>
            <a:chExt cx="12179293" cy="6858000"/>
          </a:xfrm>
        </p:grpSpPr>
        <p:pic>
          <p:nvPicPr>
            <p:cNvPr id="20" name="Picture 20"/>
            <p:cNvPicPr>
              <a:picLocks noChangeAspect="1"/>
            </p:cNvPicPr>
            <p:nvPr/>
          </p:nvPicPr>
          <p:blipFill>
            <a:blip r:embed="rId2">
              <a:alphaModFix amt="14000"/>
            </a:blip>
            <a:srcRect t="7907" r="1513" b="7907"/>
            <a:stretch>
              <a:fillRect/>
            </a:stretch>
          </p:blipFill>
          <p:spPr>
            <a:xfrm>
              <a:off x="0" y="0"/>
              <a:ext cx="12179293" cy="6858000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7" name="AutoShape 7"/>
            <p:cNvSpPr/>
            <p:nvPr/>
          </p:nvSpPr>
          <p:spPr>
            <a:xfrm>
              <a:off x="2247802" y="2601903"/>
              <a:ext cx="6513859" cy="45719"/>
            </a:xfrm>
            <a:prstGeom prst="rect">
              <a:avLst/>
            </a:prstGeom>
            <a:solidFill>
              <a:srgbClr val="020301"/>
            </a:solidFill>
          </p:spPr>
        </p:sp>
        <p:grpSp>
          <p:nvGrpSpPr>
            <p:cNvPr id="8" name="Group 8"/>
            <p:cNvGrpSpPr/>
            <p:nvPr/>
          </p:nvGrpSpPr>
          <p:grpSpPr>
            <a:xfrm rot="10800000">
              <a:off x="2039488" y="2601904"/>
              <a:ext cx="416628" cy="255739"/>
              <a:chOff x="0" y="0"/>
              <a:chExt cx="6350000" cy="54991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6350000" cy="54991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5499100">
                    <a:moveTo>
                      <a:pt x="0" y="5499100"/>
                    </a:moveTo>
                    <a:lnTo>
                      <a:pt x="3175000" y="0"/>
                    </a:lnTo>
                    <a:lnTo>
                      <a:pt x="6350000" y="5499100"/>
                    </a:lnTo>
                    <a:close/>
                  </a:path>
                </a:pathLst>
              </a:custGeom>
              <a:solidFill>
                <a:srgbClr val="020301"/>
              </a:solidFill>
            </p:spPr>
          </p:sp>
        </p:grpSp>
        <p:grpSp>
          <p:nvGrpSpPr>
            <p:cNvPr id="10" name="Group 10"/>
            <p:cNvGrpSpPr/>
            <p:nvPr/>
          </p:nvGrpSpPr>
          <p:grpSpPr>
            <a:xfrm rot="10800000">
              <a:off x="8345033" y="2634886"/>
              <a:ext cx="416628" cy="255739"/>
              <a:chOff x="0" y="0"/>
              <a:chExt cx="6350000" cy="5499100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6350000" cy="54991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5499100">
                    <a:moveTo>
                      <a:pt x="0" y="5499100"/>
                    </a:moveTo>
                    <a:lnTo>
                      <a:pt x="3175000" y="0"/>
                    </a:lnTo>
                    <a:lnTo>
                      <a:pt x="6350000" y="5499100"/>
                    </a:lnTo>
                    <a:close/>
                  </a:path>
                </a:pathLst>
              </a:custGeom>
              <a:solidFill>
                <a:srgbClr val="020301"/>
              </a:solidFill>
            </p:spPr>
          </p:sp>
        </p:grpSp>
      </p:grpSp>
      <p:sp>
        <p:nvSpPr>
          <p:cNvPr id="2" name="AutoShape 2"/>
          <p:cNvSpPr/>
          <p:nvPr/>
        </p:nvSpPr>
        <p:spPr>
          <a:xfrm>
            <a:off x="-3085" y="0"/>
            <a:ext cx="12182377" cy="2362200"/>
          </a:xfrm>
          <a:prstGeom prst="rect">
            <a:avLst/>
          </a:prstGeom>
          <a:solidFill>
            <a:srgbClr val="020301"/>
          </a:solidFill>
        </p:spPr>
      </p:sp>
      <p:grpSp>
        <p:nvGrpSpPr>
          <p:cNvPr id="3" name="Group 3"/>
          <p:cNvGrpSpPr/>
          <p:nvPr/>
        </p:nvGrpSpPr>
        <p:grpSpPr>
          <a:xfrm>
            <a:off x="5975343" y="2821131"/>
            <a:ext cx="4980040" cy="2180718"/>
            <a:chOff x="0" y="-85725"/>
            <a:chExt cx="9848415" cy="4361436"/>
          </a:xfrm>
        </p:grpSpPr>
        <p:sp>
          <p:nvSpPr>
            <p:cNvPr id="4" name="TextBox 4"/>
            <p:cNvSpPr txBox="1"/>
            <p:nvPr/>
          </p:nvSpPr>
          <p:spPr>
            <a:xfrm>
              <a:off x="0" y="-85725"/>
              <a:ext cx="9848415" cy="38985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609630" rtl="0" eaLnBrk="1" fontAlgn="auto" latinLnBrk="0" hangingPunct="1">
                <a:lnSpc>
                  <a:spcPts val="373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667" b="0" i="0" u="none" strike="noStrike" kern="1200" cap="none" spc="13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Raleway Bold Italics"/>
                  <a:ea typeface="+mn-ea"/>
                  <a:cs typeface="+mn-cs"/>
                </a:rPr>
                <a:t>İŞ GÜCÜ </a:t>
              </a:r>
            </a:p>
            <a:p>
              <a:pPr marL="0" marR="0" lvl="0" indent="0" algn="ctr" defTabSz="609630" rtl="0" eaLnBrk="1" fontAlgn="auto" latinLnBrk="0" hangingPunct="1">
                <a:lnSpc>
                  <a:spcPts val="2613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67" b="0" i="0" u="none" strike="noStrike" kern="1200" cap="none" spc="93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Raleway Bold Italics"/>
                  <a:ea typeface="+mn-ea"/>
                  <a:cs typeface="+mn-cs"/>
                </a:rPr>
                <a:t>(02/06/2022' ye </a:t>
              </a:r>
              <a:r>
                <a:rPr kumimoji="0" lang="en-US" sz="1867" b="0" i="0" u="none" strike="noStrike" kern="1200" cap="none" spc="93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Raleway Bold Italics"/>
                  <a:ea typeface="+mn-ea"/>
                  <a:cs typeface="+mn-cs"/>
                </a:rPr>
                <a:t>kadar</a:t>
              </a:r>
              <a:r>
                <a:rPr kumimoji="0" lang="en-US" sz="1867" b="0" i="0" u="none" strike="noStrike" kern="1200" cap="none" spc="93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Raleway Bold Italics"/>
                  <a:ea typeface="+mn-ea"/>
                  <a:cs typeface="+mn-cs"/>
                </a:rPr>
                <a:t> </a:t>
              </a:r>
              <a:r>
                <a:rPr kumimoji="0" lang="en-US" sz="1867" b="0" i="0" u="none" strike="noStrike" kern="1200" cap="none" spc="93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Raleway Bold Italics"/>
                  <a:ea typeface="+mn-ea"/>
                  <a:cs typeface="+mn-cs"/>
                </a:rPr>
                <a:t>aranmaz</a:t>
              </a:r>
              <a:r>
                <a:rPr kumimoji="0" lang="en-US" sz="1867" b="0" i="0" u="none" strike="noStrike" kern="1200" cap="none" spc="93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Raleway Bold Italics"/>
                  <a:ea typeface="+mn-ea"/>
                  <a:cs typeface="+mn-cs"/>
                </a:rPr>
                <a:t>, </a:t>
              </a:r>
              <a:r>
                <a:rPr kumimoji="0" lang="en-US" sz="1867" b="0" i="0" u="none" strike="noStrike" kern="1200" cap="none" spc="93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Raleway Bold Italics"/>
                  <a:ea typeface="+mn-ea"/>
                  <a:cs typeface="+mn-cs"/>
                </a:rPr>
                <a:t>ancak</a:t>
              </a:r>
              <a:r>
                <a:rPr kumimoji="0" lang="en-US" sz="1867" b="0" i="0" u="none" strike="noStrike" kern="1200" cap="none" spc="93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Raleway Bold Italics"/>
                  <a:ea typeface="+mn-ea"/>
                  <a:cs typeface="+mn-cs"/>
                </a:rPr>
                <a:t> son 3 </a:t>
              </a:r>
              <a:r>
                <a:rPr kumimoji="0" lang="en-US" sz="1867" b="0" i="0" u="none" strike="noStrike" kern="1200" cap="none" spc="93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Raleway Bold Italics"/>
                  <a:ea typeface="+mn-ea"/>
                  <a:cs typeface="+mn-cs"/>
                </a:rPr>
                <a:t>yıl</a:t>
              </a:r>
              <a:r>
                <a:rPr kumimoji="0" lang="tr-TR" sz="1867" b="0" i="0" u="none" strike="noStrike" kern="1200" cap="none" spc="93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Raleway Bold Italics"/>
                  <a:ea typeface="+mn-ea"/>
                  <a:cs typeface="+mn-cs"/>
                </a:rPr>
                <a:t>a kadar olan</a:t>
              </a:r>
              <a:r>
                <a:rPr kumimoji="0" lang="en-US" sz="1867" b="0" i="0" u="none" strike="noStrike" kern="1200" cap="none" spc="93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Raleway Bold Italics"/>
                  <a:ea typeface="+mn-ea"/>
                  <a:cs typeface="+mn-cs"/>
                </a:rPr>
                <a:t> </a:t>
              </a:r>
              <a:r>
                <a:rPr kumimoji="0" lang="en-US" sz="1867" b="0" i="0" u="none" strike="noStrike" kern="1200" cap="none" spc="93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Raleway Bold Italics"/>
                  <a:ea typeface="+mn-ea"/>
                  <a:cs typeface="+mn-cs"/>
                </a:rPr>
                <a:t>değerleri</a:t>
              </a:r>
              <a:r>
                <a:rPr kumimoji="0" lang="en-US" sz="1867" b="0" i="0" u="none" strike="noStrike" kern="1200" cap="none" spc="93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Raleway Bold Italics"/>
                  <a:ea typeface="+mn-ea"/>
                  <a:cs typeface="+mn-cs"/>
                </a:rPr>
                <a:t> </a:t>
              </a:r>
              <a:r>
                <a:rPr kumimoji="0" lang="en-US" sz="1867" b="0" i="0" u="none" strike="noStrike" kern="1200" cap="none" spc="93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Raleway Bold Italics"/>
                  <a:ea typeface="+mn-ea"/>
                  <a:cs typeface="+mn-cs"/>
                </a:rPr>
                <a:t>beyan</a:t>
              </a:r>
              <a:r>
                <a:rPr kumimoji="0" lang="en-US" sz="1867" b="0" i="0" u="none" strike="noStrike" kern="1200" cap="none" spc="93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Raleway Bold Italics"/>
                  <a:ea typeface="+mn-ea"/>
                  <a:cs typeface="+mn-cs"/>
                </a:rPr>
                <a:t> </a:t>
              </a:r>
              <a:r>
                <a:rPr kumimoji="0" lang="en-US" sz="1867" b="0" i="0" u="none" strike="noStrike" kern="1200" cap="none" spc="93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Raleway Bold Italics"/>
                  <a:ea typeface="+mn-ea"/>
                  <a:cs typeface="+mn-cs"/>
                </a:rPr>
                <a:t>edilir</a:t>
              </a:r>
              <a:r>
                <a:rPr kumimoji="0" lang="en-US" sz="1867" b="0" i="0" u="none" strike="noStrike" kern="1200" cap="none" spc="93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Raleway Bold Italics"/>
                  <a:ea typeface="+mn-ea"/>
                  <a:cs typeface="+mn-cs"/>
                </a:rPr>
                <a:t>.)</a:t>
              </a:r>
            </a:p>
            <a:p>
              <a:pPr marL="0" marR="0" lvl="0" indent="0" algn="ctr" defTabSz="609630" rtl="0" eaLnBrk="1" fontAlgn="auto" latinLnBrk="0" hangingPunct="1">
                <a:lnSpc>
                  <a:spcPts val="373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67" b="0" i="0" u="none" strike="noStrike" kern="1200" cap="none" spc="93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aleway Bold Italics"/>
                <a:ea typeface="+mn-ea"/>
                <a:cs typeface="+mn-cs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3608861"/>
              <a:ext cx="9848415" cy="666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34" name="Grup 33"/>
          <p:cNvGrpSpPr/>
          <p:nvPr/>
        </p:nvGrpSpPr>
        <p:grpSpPr>
          <a:xfrm>
            <a:off x="6150822" y="3990613"/>
            <a:ext cx="4002949" cy="262869"/>
            <a:chOff x="6150822" y="3990613"/>
            <a:chExt cx="4002949" cy="262869"/>
          </a:xfrm>
        </p:grpSpPr>
        <p:sp>
          <p:nvSpPr>
            <p:cNvPr id="14" name="AutoShape 14"/>
            <p:cNvSpPr/>
            <p:nvPr/>
          </p:nvSpPr>
          <p:spPr>
            <a:xfrm>
              <a:off x="6199686" y="3991392"/>
              <a:ext cx="3927891" cy="45719"/>
            </a:xfrm>
            <a:prstGeom prst="rect">
              <a:avLst/>
            </a:prstGeom>
            <a:solidFill>
              <a:srgbClr val="020301"/>
            </a:solidFill>
          </p:spPr>
        </p:sp>
        <p:grpSp>
          <p:nvGrpSpPr>
            <p:cNvPr id="15" name="Group 15"/>
            <p:cNvGrpSpPr/>
            <p:nvPr/>
          </p:nvGrpSpPr>
          <p:grpSpPr>
            <a:xfrm rot="10800000">
              <a:off x="6150822" y="3997743"/>
              <a:ext cx="416628" cy="255739"/>
              <a:chOff x="0" y="0"/>
              <a:chExt cx="6350000" cy="5499100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6350000" cy="54991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5499100">
                    <a:moveTo>
                      <a:pt x="0" y="5499100"/>
                    </a:moveTo>
                    <a:lnTo>
                      <a:pt x="3175000" y="0"/>
                    </a:lnTo>
                    <a:lnTo>
                      <a:pt x="6350000" y="5499100"/>
                    </a:lnTo>
                    <a:close/>
                  </a:path>
                </a:pathLst>
              </a:custGeom>
              <a:solidFill>
                <a:srgbClr val="020301"/>
              </a:solidFill>
            </p:spPr>
          </p:sp>
        </p:grpSp>
        <p:grpSp>
          <p:nvGrpSpPr>
            <p:cNvPr id="17" name="Group 17"/>
            <p:cNvGrpSpPr/>
            <p:nvPr/>
          </p:nvGrpSpPr>
          <p:grpSpPr>
            <a:xfrm rot="10800000">
              <a:off x="9737143" y="3990613"/>
              <a:ext cx="416628" cy="255739"/>
              <a:chOff x="0" y="0"/>
              <a:chExt cx="6350000" cy="54991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6350000" cy="54991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5499100">
                    <a:moveTo>
                      <a:pt x="0" y="5499100"/>
                    </a:moveTo>
                    <a:lnTo>
                      <a:pt x="3175000" y="0"/>
                    </a:lnTo>
                    <a:lnTo>
                      <a:pt x="6350000" y="5499100"/>
                    </a:lnTo>
                    <a:close/>
                  </a:path>
                </a:pathLst>
              </a:custGeom>
              <a:solidFill>
                <a:srgbClr val="020301"/>
              </a:solidFill>
            </p:spPr>
          </p:sp>
        </p:grpSp>
      </p:grpSp>
      <p:grpSp>
        <p:nvGrpSpPr>
          <p:cNvPr id="21" name="Group 21"/>
          <p:cNvGrpSpPr/>
          <p:nvPr/>
        </p:nvGrpSpPr>
        <p:grpSpPr>
          <a:xfrm>
            <a:off x="0" y="2928938"/>
            <a:ext cx="4720980" cy="2124374"/>
            <a:chOff x="0" y="-85725"/>
            <a:chExt cx="9441960" cy="4248749"/>
          </a:xfrm>
        </p:grpSpPr>
        <p:sp>
          <p:nvSpPr>
            <p:cNvPr id="22" name="TextBox 22"/>
            <p:cNvSpPr txBox="1"/>
            <p:nvPr/>
          </p:nvSpPr>
          <p:spPr>
            <a:xfrm>
              <a:off x="0" y="-85725"/>
              <a:ext cx="9441960" cy="9489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609630" rtl="0" eaLnBrk="1" fontAlgn="auto" latinLnBrk="0" hangingPunct="1">
                <a:lnSpc>
                  <a:spcPts val="373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667" b="1" i="0" u="none" strike="noStrike" kern="1200" cap="none" spc="13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İŞ DENEYİM 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1290441"/>
              <a:ext cx="9441960" cy="28725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609630" rtl="0" eaLnBrk="1" fontAlgn="auto" latinLnBrk="0" hangingPunct="1">
                <a:lnSpc>
                  <a:spcPts val="2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67" b="1" i="0" u="none" strike="noStrike" kern="1200" cap="none" spc="19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1- </a:t>
              </a:r>
              <a:r>
                <a:rPr kumimoji="0" lang="en-US" sz="1867" b="1" i="0" u="none" strike="noStrike" kern="1200" cap="none" spc="19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İş</a:t>
              </a:r>
              <a:r>
                <a:rPr kumimoji="0" lang="en-US" sz="1867" b="1" i="0" u="none" strike="noStrike" kern="1200" cap="none" spc="19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Bitirme</a:t>
              </a:r>
            </a:p>
            <a:p>
              <a:pPr marL="0" marR="0" lvl="0" indent="0" algn="ctr" defTabSz="609630" rtl="0" eaLnBrk="1" fontAlgn="auto" latinLnBrk="0" hangingPunct="1">
                <a:lnSpc>
                  <a:spcPts val="2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67" b="1" i="0" u="none" strike="noStrike" kern="1200" cap="none" spc="19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2- </a:t>
              </a:r>
              <a:r>
                <a:rPr kumimoji="0" lang="en-US" sz="1867" b="1" i="0" u="none" strike="noStrike" kern="1200" cap="none" spc="19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İş</a:t>
              </a:r>
              <a:r>
                <a:rPr kumimoji="0" lang="en-US" sz="1867" b="1" i="0" u="none" strike="noStrike" kern="1200" cap="none" spc="19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867" b="1" i="0" u="none" strike="noStrike" kern="1200" cap="none" spc="19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Denetleme</a:t>
              </a:r>
              <a:endParaRPr kumimoji="0" lang="en-US" sz="1867" b="1" i="0" u="none" strike="noStrike" kern="1200" cap="none" spc="19" normalizeH="0" baseline="0" noProof="0" dirty="0">
                <a:ln>
                  <a:noFill/>
                </a:ln>
                <a:solidFill>
                  <a:srgbClr val="02030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  <a:p>
              <a:pPr marL="0" marR="0" lvl="0" indent="0" algn="ctr" defTabSz="609630" rtl="0" eaLnBrk="1" fontAlgn="auto" latinLnBrk="0" hangingPunct="1">
                <a:lnSpc>
                  <a:spcPts val="2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67" b="1" i="0" u="none" strike="noStrike" kern="1200" cap="none" spc="19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3- </a:t>
              </a:r>
              <a:r>
                <a:rPr kumimoji="0" lang="en-US" sz="1867" b="1" i="0" u="none" strike="noStrike" kern="1200" cap="none" spc="19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İş</a:t>
              </a:r>
              <a:r>
                <a:rPr kumimoji="0" lang="en-US" sz="1867" b="1" i="0" u="none" strike="noStrike" kern="1200" cap="none" spc="19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867" b="1" i="0" u="none" strike="noStrike" kern="1200" cap="none" spc="19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Yönetme</a:t>
              </a:r>
              <a:endParaRPr kumimoji="0" lang="en-US" sz="1867" b="1" i="0" u="none" strike="noStrike" kern="1200" cap="none" spc="19" normalizeH="0" baseline="0" noProof="0" dirty="0">
                <a:ln>
                  <a:noFill/>
                </a:ln>
                <a:solidFill>
                  <a:srgbClr val="02030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  <a:p>
              <a:pPr marL="0" marR="0" lvl="0" indent="0" algn="ctr" defTabSz="609630" rtl="0" eaLnBrk="1" fontAlgn="auto" latinLnBrk="0" hangingPunct="1">
                <a:lnSpc>
                  <a:spcPts val="28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67" b="1" i="0" u="none" strike="noStrike" kern="1200" cap="none" spc="19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4- </a:t>
              </a:r>
              <a:r>
                <a:rPr kumimoji="0" lang="en-US" sz="1867" b="1" i="0" u="none" strike="noStrike" kern="1200" cap="none" spc="19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İnşaat</a:t>
              </a:r>
              <a:r>
                <a:rPr kumimoji="0" lang="en-US" sz="1867" b="1" i="0" u="none" strike="noStrike" kern="1200" cap="none" spc="19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867" b="1" i="0" u="none" strike="noStrike" kern="1200" cap="none" spc="19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Müh</a:t>
              </a:r>
              <a:r>
                <a:rPr kumimoji="0" lang="en-US" sz="1867" b="1" i="0" u="none" strike="noStrike" kern="1200" cap="none" spc="19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. / </a:t>
              </a:r>
              <a:r>
                <a:rPr kumimoji="0" lang="en-US" sz="1867" b="1" i="0" u="none" strike="noStrike" kern="1200" cap="none" spc="19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Mimar</a:t>
              </a:r>
              <a:r>
                <a:rPr kumimoji="0" lang="en-US" sz="1867" b="1" i="0" u="none" strike="noStrike" kern="1200" cap="none" spc="19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867" b="1" i="0" u="none" strike="noStrike" kern="1200" cap="none" spc="19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Diploması</a:t>
              </a:r>
              <a:endParaRPr kumimoji="0" lang="en-US" sz="1867" b="1" i="0" u="none" strike="noStrike" kern="1200" cap="none" spc="19" normalizeH="0" baseline="0" noProof="0" dirty="0">
                <a:ln>
                  <a:noFill/>
                </a:ln>
                <a:solidFill>
                  <a:srgbClr val="02030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2247801" y="474246"/>
            <a:ext cx="7659233" cy="1394079"/>
            <a:chOff x="0" y="9525"/>
            <a:chExt cx="15318466" cy="2788158"/>
          </a:xfrm>
        </p:grpSpPr>
        <p:sp>
          <p:nvSpPr>
            <p:cNvPr id="25" name="TextBox 25"/>
            <p:cNvSpPr txBox="1"/>
            <p:nvPr/>
          </p:nvSpPr>
          <p:spPr>
            <a:xfrm>
              <a:off x="0" y="9525"/>
              <a:ext cx="15318466" cy="13080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609630" rtl="0" eaLnBrk="1" fontAlgn="auto" latinLnBrk="0" hangingPunct="1">
                <a:lnSpc>
                  <a:spcPts val="511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334" b="1" i="0" u="none" strike="noStrike" kern="1200" cap="none" spc="43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MESLEK</a:t>
              </a:r>
              <a:r>
                <a:rPr kumimoji="0" lang="tr-TR" sz="4334" b="1" i="0" u="none" strike="noStrike" kern="1200" cap="none" spc="43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İ</a:t>
              </a:r>
              <a:r>
                <a:rPr kumimoji="0" lang="en-US" sz="4334" b="1" i="0" u="none" strike="noStrike" kern="1200" cap="none" spc="43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VE TEKN</a:t>
              </a:r>
              <a:r>
                <a:rPr kumimoji="0" lang="tr-TR" sz="4334" b="1" i="0" u="none" strike="noStrike" kern="1200" cap="none" spc="43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İ</a:t>
              </a:r>
              <a:r>
                <a:rPr kumimoji="0" lang="en-US" sz="4334" b="1" i="0" u="none" strike="noStrike" kern="1200" cap="none" spc="43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K 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1646343"/>
              <a:ext cx="15063818" cy="115134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609630" rtl="0" eaLnBrk="1" fontAlgn="auto" latinLnBrk="0" hangingPunct="1">
                <a:lnSpc>
                  <a:spcPts val="485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734" b="1" i="0" u="none" strike="noStrike" kern="1200" cap="none" spc="299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YETERLİKLER</a:t>
              </a:r>
              <a:endParaRPr kumimoji="0" lang="en-US" sz="3734" b="1" i="0" u="none" strike="noStrike" kern="1200" cap="none" spc="299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4720980" y="4319430"/>
            <a:ext cx="3147963" cy="1440313"/>
            <a:chOff x="0" y="-57149"/>
            <a:chExt cx="6295925" cy="2880627"/>
          </a:xfrm>
        </p:grpSpPr>
        <p:sp>
          <p:nvSpPr>
            <p:cNvPr id="28" name="TextBox 28"/>
            <p:cNvSpPr txBox="1"/>
            <p:nvPr/>
          </p:nvSpPr>
          <p:spPr>
            <a:xfrm>
              <a:off x="0" y="-57149"/>
              <a:ext cx="6295925" cy="5899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609630" rtl="0" eaLnBrk="1" fontAlgn="auto" latinLnBrk="0" hangingPunct="1">
                <a:lnSpc>
                  <a:spcPts val="228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81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TEKNİK PERSONEL İŞ GÜCÜ</a:t>
              </a:r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771633"/>
              <a:ext cx="6295925" cy="20518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just" defTabSz="609630" rtl="0" eaLnBrk="1" fontAlgn="auto" latinLnBrk="0" hangingPunct="1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none" spc="13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Mimar</a:t>
              </a:r>
              <a:r>
                <a:rPr kumimoji="0" lang="en-US" sz="1500" b="1" i="0" u="none" strike="noStrike" kern="1200" cap="none" spc="1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500" b="1" i="0" u="none" strike="noStrike" kern="1200" cap="none" spc="13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ve</a:t>
              </a:r>
              <a:r>
                <a:rPr kumimoji="0" lang="en-US" sz="1500" b="1" i="0" u="none" strike="noStrike" kern="1200" cap="none" spc="1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500" b="1" i="0" u="none" strike="noStrike" kern="1200" cap="none" spc="13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mühendisler</a:t>
              </a:r>
              <a:r>
                <a:rPr kumimoji="0" lang="en-US" sz="1500" b="1" i="0" u="none" strike="noStrike" kern="1200" cap="none" spc="1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500" b="1" i="0" u="none" strike="noStrike" kern="1200" cap="none" spc="13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ile</a:t>
              </a:r>
              <a:r>
                <a:rPr kumimoji="0" lang="en-US" sz="1500" b="1" i="0" u="none" strike="noStrike" kern="1200" cap="none" spc="1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500" b="1" i="0" u="none" strike="noStrike" kern="1200" cap="none" spc="13" normalizeH="0" baseline="0" noProof="0" dirty="0" smtClean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3795 </a:t>
              </a:r>
              <a:r>
                <a:rPr kumimoji="0" lang="en-US" sz="1500" b="1" i="0" u="none" strike="noStrike" kern="1200" cap="none" spc="13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sayılı</a:t>
              </a:r>
              <a:r>
                <a:rPr kumimoji="0" lang="en-US" sz="1500" b="1" i="0" u="none" strike="noStrike" kern="1200" cap="none" spc="1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500" b="1" i="0" u="none" strike="noStrike" kern="1200" cap="none" spc="13" normalizeH="0" baseline="0" noProof="0" dirty="0" err="1" smtClean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Kanunda</a:t>
              </a:r>
              <a:r>
                <a:rPr kumimoji="0" lang="en-US" sz="1500" b="1" i="0" u="none" strike="noStrike" kern="1200" cap="none" spc="13" normalizeH="0" baseline="0" noProof="0" dirty="0" smtClean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500" b="1" i="0" u="none" strike="noStrike" kern="1200" cap="none" spc="13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sayılan</a:t>
              </a:r>
              <a:r>
                <a:rPr kumimoji="0" lang="en-US" sz="1500" b="1" i="0" u="none" strike="noStrike" kern="1200" cap="none" spc="1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500" b="1" i="0" u="none" strike="noStrike" kern="1200" cap="none" spc="13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tekniker</a:t>
              </a:r>
              <a:r>
                <a:rPr kumimoji="0" lang="en-US" sz="1500" b="1" i="0" u="none" strike="noStrike" kern="1200" cap="none" spc="1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, </a:t>
              </a:r>
              <a:r>
                <a:rPr kumimoji="0" lang="en-US" sz="1500" b="1" i="0" u="none" strike="noStrike" kern="1200" cap="none" spc="13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yüksek</a:t>
              </a:r>
              <a:r>
                <a:rPr kumimoji="0" lang="en-US" sz="1500" b="1" i="0" u="none" strike="noStrike" kern="1200" cap="none" spc="1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500" b="1" i="0" u="none" strike="noStrike" kern="1200" cap="none" spc="13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tekniker</a:t>
              </a:r>
              <a:r>
                <a:rPr kumimoji="0" lang="en-US" sz="1500" b="1" i="0" u="none" strike="noStrike" kern="1200" cap="none" spc="1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, </a:t>
              </a:r>
              <a:r>
                <a:rPr kumimoji="0" lang="en-US" sz="1500" b="1" i="0" u="none" strike="noStrike" kern="1200" cap="none" spc="13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teknik</a:t>
              </a:r>
              <a:r>
                <a:rPr kumimoji="0" lang="en-US" sz="1500" b="1" i="0" u="none" strike="noStrike" kern="1200" cap="none" spc="1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500" b="1" i="0" u="none" strike="noStrike" kern="1200" cap="none" spc="13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öğretmenler</a:t>
              </a:r>
              <a:r>
                <a:rPr kumimoji="0" lang="en-US" sz="1500" b="1" i="0" u="none" strike="noStrike" kern="1200" cap="none" spc="1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8228261" y="4319429"/>
            <a:ext cx="3798632" cy="2209755"/>
            <a:chOff x="0" y="-57151"/>
            <a:chExt cx="7597264" cy="4419509"/>
          </a:xfrm>
        </p:grpSpPr>
        <p:sp>
          <p:nvSpPr>
            <p:cNvPr id="31" name="TextBox 31"/>
            <p:cNvSpPr txBox="1"/>
            <p:nvPr/>
          </p:nvSpPr>
          <p:spPr>
            <a:xfrm>
              <a:off x="0" y="-57151"/>
              <a:ext cx="7597264" cy="5899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609630" rtl="0" eaLnBrk="1" fontAlgn="auto" latinLnBrk="0" hangingPunct="1">
                <a:lnSpc>
                  <a:spcPts val="228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81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USTA İŞ GÜCÜ</a:t>
              </a:r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771633"/>
              <a:ext cx="7597264" cy="35907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just" defTabSz="609630" rtl="0" eaLnBrk="1" fontAlgn="auto" latinLnBrk="0" hangingPunct="1">
                <a:lnSpc>
                  <a:spcPts val="2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333" b="1" i="0" u="none" strike="noStrike" kern="1200" cap="none" spc="13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Meslekî</a:t>
              </a:r>
              <a:r>
                <a:rPr kumimoji="0" lang="en-US" sz="1333" b="1" i="0" u="none" strike="noStrike" kern="1200" cap="none" spc="1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333" b="1" i="0" u="none" strike="noStrike" kern="1200" cap="none" spc="13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Yeterlilik</a:t>
              </a:r>
              <a:r>
                <a:rPr kumimoji="0" lang="en-US" sz="1333" b="1" i="0" u="none" strike="noStrike" kern="1200" cap="none" spc="1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333" b="1" i="0" u="none" strike="noStrike" kern="1200" cap="none" spc="13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Kurumu</a:t>
              </a:r>
              <a:r>
                <a:rPr kumimoji="0" lang="en-US" sz="1333" b="1" i="0" u="none" strike="noStrike" kern="1200" cap="none" spc="1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333" b="1" i="0" u="none" strike="noStrike" kern="1200" cap="none" spc="13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Meslekî</a:t>
              </a:r>
              <a:r>
                <a:rPr kumimoji="0" lang="en-US" sz="1333" b="1" i="0" u="none" strike="noStrike" kern="1200" cap="none" spc="1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333" b="1" i="0" u="none" strike="noStrike" kern="1200" cap="none" spc="13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Yeterlilik</a:t>
              </a:r>
              <a:r>
                <a:rPr kumimoji="0" lang="en-US" sz="1333" b="1" i="0" u="none" strike="noStrike" kern="1200" cap="none" spc="1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333" b="1" i="0" u="none" strike="noStrike" kern="1200" cap="none" spc="13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Belgesi</a:t>
              </a:r>
              <a:r>
                <a:rPr kumimoji="0" lang="en-US" sz="1333" b="1" i="0" u="none" strike="noStrike" kern="1200" cap="none" spc="1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333" b="1" i="0" u="none" strike="noStrike" kern="1200" cap="none" spc="13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sahipleri</a:t>
              </a:r>
              <a:r>
                <a:rPr kumimoji="0" lang="en-US" sz="1333" b="1" i="0" u="none" strike="noStrike" kern="1200" cap="none" spc="1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, 3308 </a:t>
              </a:r>
              <a:r>
                <a:rPr kumimoji="0" lang="en-US" sz="1333" b="1" i="0" u="none" strike="noStrike" kern="1200" cap="none" spc="13" normalizeH="0" baseline="0" noProof="0" dirty="0" err="1" smtClean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Kanununa</a:t>
              </a:r>
              <a:r>
                <a:rPr kumimoji="0" lang="en-US" sz="1333" b="1" i="0" u="none" strike="noStrike" kern="1200" cap="none" spc="13" normalizeH="0" baseline="0" noProof="0" dirty="0" smtClean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333" b="1" i="0" u="none" strike="noStrike" kern="1200" cap="none" spc="13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göre</a:t>
              </a:r>
              <a:r>
                <a:rPr kumimoji="0" lang="en-US" sz="1333" b="1" i="0" u="none" strike="noStrike" kern="1200" cap="none" spc="1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333" b="1" i="0" u="none" strike="noStrike" kern="1200" cap="none" spc="13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ustalık</a:t>
              </a:r>
              <a:r>
                <a:rPr kumimoji="0" lang="en-US" sz="1333" b="1" i="0" u="none" strike="noStrike" kern="1200" cap="none" spc="1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333" b="1" i="0" u="none" strike="noStrike" kern="1200" cap="none" spc="13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belgesi</a:t>
              </a:r>
              <a:r>
                <a:rPr kumimoji="0" lang="en-US" sz="1333" b="1" i="0" u="none" strike="noStrike" kern="1200" cap="none" spc="1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333" b="1" i="0" u="none" strike="noStrike" kern="1200" cap="none" spc="13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almış</a:t>
              </a:r>
              <a:r>
                <a:rPr kumimoji="0" lang="en-US" sz="1333" b="1" i="0" u="none" strike="noStrike" kern="1200" cap="none" spc="1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333" b="1" i="0" u="none" strike="noStrike" kern="1200" cap="none" spc="13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olanlar</a:t>
              </a:r>
              <a:r>
                <a:rPr kumimoji="0" lang="en-US" sz="1333" b="1" i="0" u="none" strike="noStrike" kern="1200" cap="none" spc="1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333" b="1" i="0" u="none" strike="noStrike" kern="1200" cap="none" spc="13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ile</a:t>
              </a:r>
              <a:r>
                <a:rPr kumimoji="0" lang="en-US" sz="1333" b="1" i="0" u="none" strike="noStrike" kern="1200" cap="none" spc="1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333" b="1" i="0" u="none" strike="noStrike" kern="1200" cap="none" spc="13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Millî</a:t>
              </a:r>
              <a:r>
                <a:rPr kumimoji="0" lang="en-US" sz="1333" b="1" i="0" u="none" strike="noStrike" kern="1200" cap="none" spc="1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333" b="1" i="0" u="none" strike="noStrike" kern="1200" cap="none" spc="13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Eğitim</a:t>
              </a:r>
              <a:r>
                <a:rPr kumimoji="0" lang="en-US" sz="1333" b="1" i="0" u="none" strike="noStrike" kern="1200" cap="none" spc="1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333" b="1" i="0" u="none" strike="noStrike" kern="1200" cap="none" spc="13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Bakanlığına</a:t>
              </a:r>
              <a:r>
                <a:rPr kumimoji="0" lang="en-US" sz="1333" b="1" i="0" u="none" strike="noStrike" kern="1200" cap="none" spc="1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333" b="1" i="0" u="none" strike="noStrike" kern="1200" cap="none" spc="13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bağlı</a:t>
              </a:r>
              <a:r>
                <a:rPr kumimoji="0" lang="en-US" sz="1333" b="1" i="0" u="none" strike="noStrike" kern="1200" cap="none" spc="1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333" b="1" i="0" u="none" strike="noStrike" kern="1200" cap="none" spc="13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meslekî</a:t>
              </a:r>
              <a:r>
                <a:rPr kumimoji="0" lang="en-US" sz="1333" b="1" i="0" u="none" strike="noStrike" kern="1200" cap="none" spc="1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333" b="1" i="0" u="none" strike="noStrike" kern="1200" cap="none" spc="13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ve</a:t>
              </a:r>
              <a:r>
                <a:rPr kumimoji="0" lang="en-US" sz="1333" b="1" i="0" u="none" strike="noStrike" kern="1200" cap="none" spc="1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333" b="1" i="0" u="none" strike="noStrike" kern="1200" cap="none" spc="13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teknik</a:t>
              </a:r>
              <a:r>
                <a:rPr kumimoji="0" lang="en-US" sz="1333" b="1" i="0" u="none" strike="noStrike" kern="1200" cap="none" spc="1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333" b="1" i="0" u="none" strike="noStrike" kern="1200" cap="none" spc="13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eğitim</a:t>
              </a:r>
              <a:r>
                <a:rPr kumimoji="0" lang="en-US" sz="1333" b="1" i="0" u="none" strike="noStrike" kern="1200" cap="none" spc="1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333" b="1" i="0" u="none" strike="noStrike" kern="1200" cap="none" spc="13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okullarından</a:t>
              </a:r>
              <a:r>
                <a:rPr kumimoji="0" lang="en-US" sz="1333" b="1" i="0" u="none" strike="noStrike" kern="1200" cap="none" spc="1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333" b="1" i="0" u="none" strike="noStrike" kern="1200" cap="none" spc="13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mezun</a:t>
              </a:r>
              <a:r>
                <a:rPr kumimoji="0" lang="en-US" sz="1333" b="1" i="0" u="none" strike="noStrike" kern="1200" cap="none" spc="1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333" b="1" i="0" u="none" strike="noStrike" kern="1200" cap="none" spc="13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olup</a:t>
              </a:r>
              <a:r>
                <a:rPr kumimoji="0" lang="en-US" sz="1333" b="1" i="0" u="none" strike="noStrike" kern="1200" cap="none" spc="1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, </a:t>
              </a:r>
              <a:r>
                <a:rPr kumimoji="0" lang="en-US" sz="1333" b="1" i="0" u="none" strike="noStrike" kern="1200" cap="none" spc="13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diplomalarında</a:t>
              </a:r>
              <a:r>
                <a:rPr kumimoji="0" lang="en-US" sz="1333" b="1" i="0" u="none" strike="noStrike" kern="1200" cap="none" spc="1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333" b="1" i="0" u="none" strike="noStrike" kern="1200" cap="none" spc="13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veya</a:t>
              </a:r>
              <a:r>
                <a:rPr kumimoji="0" lang="en-US" sz="1333" b="1" i="0" u="none" strike="noStrike" kern="1200" cap="none" spc="1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333" b="1" i="0" u="none" strike="noStrike" kern="1200" cap="none" spc="13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ustalık</a:t>
              </a:r>
              <a:r>
                <a:rPr kumimoji="0" lang="en-US" sz="1333" b="1" i="0" u="none" strike="noStrike" kern="1200" cap="none" spc="1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333" b="1" i="0" u="none" strike="noStrike" kern="1200" cap="none" spc="13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belgelerinde</a:t>
              </a:r>
              <a:r>
                <a:rPr kumimoji="0" lang="en-US" sz="1333" b="1" i="0" u="none" strike="noStrike" kern="1200" cap="none" spc="1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333" b="1" i="0" u="none" strike="noStrike" kern="1200" cap="none" spc="13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belirtilen</a:t>
              </a:r>
              <a:r>
                <a:rPr kumimoji="0" lang="en-US" sz="1333" b="1" i="0" u="none" strike="noStrike" kern="1200" cap="none" spc="1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333" b="1" i="0" u="none" strike="noStrike" kern="1200" cap="none" spc="13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bölüm</a:t>
              </a:r>
              <a:r>
                <a:rPr kumimoji="0" lang="en-US" sz="1333" b="1" i="0" u="none" strike="noStrike" kern="1200" cap="none" spc="1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, </a:t>
              </a:r>
              <a:r>
                <a:rPr kumimoji="0" lang="en-US" sz="1333" b="1" i="0" u="none" strike="noStrike" kern="1200" cap="none" spc="13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alan</a:t>
              </a:r>
              <a:r>
                <a:rPr kumimoji="0" lang="en-US" sz="1333" b="1" i="0" u="none" strike="noStrike" kern="1200" cap="none" spc="1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333" b="1" i="0" u="none" strike="noStrike" kern="1200" cap="none" spc="13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ve</a:t>
              </a:r>
              <a:r>
                <a:rPr kumimoji="0" lang="en-US" sz="1333" b="1" i="0" u="none" strike="noStrike" kern="1200" cap="none" spc="1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333" b="1" i="0" u="none" strike="noStrike" kern="1200" cap="none" spc="13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dallarda</a:t>
              </a:r>
              <a:r>
                <a:rPr kumimoji="0" lang="en-US" sz="1333" b="1" i="0" u="none" strike="noStrike" kern="1200" cap="none" spc="13" normalizeH="0" baseline="0" noProof="0" dirty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  <a:r>
                <a:rPr kumimoji="0" lang="en-US" sz="1333" b="1" i="0" u="none" strike="noStrike" kern="1200" cap="none" spc="13" normalizeH="0" baseline="0" noProof="0" dirty="0" err="1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çalıştırılanlar</a:t>
              </a:r>
              <a:endParaRPr kumimoji="0" lang="en-US" sz="1333" b="1" i="0" u="none" strike="noStrike" kern="1200" cap="none" spc="13" normalizeH="0" baseline="0" noProof="0" dirty="0">
                <a:ln>
                  <a:noFill/>
                </a:ln>
                <a:solidFill>
                  <a:srgbClr val="02030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96649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 rotWithShape="1">
          <a:blip r:embed="rId2"/>
          <a:srcRect b="49380"/>
          <a:stretch/>
        </p:blipFill>
        <p:spPr>
          <a:xfrm>
            <a:off x="4056566" y="1274323"/>
            <a:ext cx="7925828" cy="5282119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311503" y="2219483"/>
            <a:ext cx="3466481" cy="2657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09630">
              <a:lnSpc>
                <a:spcPts val="2500"/>
              </a:lnSpc>
            </a:pPr>
            <a:r>
              <a:rPr lang="tr-TR" b="1" spc="25" dirty="0">
                <a:solidFill>
                  <a:schemeClr val="bg1"/>
                </a:solidFill>
                <a:latin typeface="Century Gothic" panose="020B0502020202020204" pitchFamily="34" charset="0"/>
              </a:rPr>
              <a:t>B</a:t>
            </a:r>
            <a:r>
              <a:rPr lang="en-US" b="1" spc="25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aşvurudan</a:t>
            </a:r>
            <a:r>
              <a:rPr lang="en-US" b="1" spc="25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b="1" spc="25" dirty="0" err="1">
                <a:solidFill>
                  <a:schemeClr val="bg1"/>
                </a:solidFill>
                <a:latin typeface="Century Gothic" panose="020B0502020202020204" pitchFamily="34" charset="0"/>
              </a:rPr>
              <a:t>bir</a:t>
            </a:r>
            <a:r>
              <a:rPr lang="en-US" b="1" spc="25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b="1" spc="25" dirty="0" err="1">
                <a:solidFill>
                  <a:schemeClr val="bg1"/>
                </a:solidFill>
                <a:latin typeface="Century Gothic" panose="020B0502020202020204" pitchFamily="34" charset="0"/>
              </a:rPr>
              <a:t>önceki</a:t>
            </a:r>
            <a:r>
              <a:rPr lang="en-US" b="1" spc="25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b="1" spc="25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yıl</a:t>
            </a:r>
            <a:r>
              <a:rPr lang="tr-TR" b="1" spc="25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içinde</a:t>
            </a:r>
            <a:r>
              <a:rPr lang="en-US" b="1" spc="25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b="1" spc="25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istihdam</a:t>
            </a:r>
            <a:r>
              <a:rPr lang="en-US" b="1" spc="25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b="1" spc="25" dirty="0" err="1">
                <a:solidFill>
                  <a:schemeClr val="bg1"/>
                </a:solidFill>
                <a:latin typeface="Century Gothic" panose="020B0502020202020204" pitchFamily="34" charset="0"/>
              </a:rPr>
              <a:t>edilen</a:t>
            </a:r>
            <a:r>
              <a:rPr lang="en-US" b="1" spc="25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b="1" spc="25" dirty="0" err="1">
                <a:solidFill>
                  <a:schemeClr val="bg1"/>
                </a:solidFill>
                <a:latin typeface="Century Gothic" panose="020B0502020202020204" pitchFamily="34" charset="0"/>
              </a:rPr>
              <a:t>ortalama</a:t>
            </a:r>
            <a:r>
              <a:rPr lang="en-US" b="1" spc="25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b="1" spc="25" dirty="0" err="1">
                <a:solidFill>
                  <a:schemeClr val="bg1"/>
                </a:solidFill>
                <a:latin typeface="Century Gothic" panose="020B0502020202020204" pitchFamily="34" charset="0"/>
              </a:rPr>
              <a:t>yıllık</a:t>
            </a:r>
            <a:r>
              <a:rPr lang="en-US" b="1" spc="25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b="1" spc="25" dirty="0" err="1">
                <a:solidFill>
                  <a:schemeClr val="bg1"/>
                </a:solidFill>
                <a:latin typeface="Century Gothic" panose="020B0502020202020204" pitchFamily="34" charset="0"/>
              </a:rPr>
              <a:t>usta</a:t>
            </a:r>
            <a:r>
              <a:rPr lang="en-US" b="1" spc="25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b="1" spc="25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iş</a:t>
            </a:r>
            <a:r>
              <a:rPr lang="en-US" b="1" spc="25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b="1" spc="25" dirty="0" err="1">
                <a:solidFill>
                  <a:schemeClr val="bg1"/>
                </a:solidFill>
                <a:latin typeface="Century Gothic" panose="020B0502020202020204" pitchFamily="34" charset="0"/>
              </a:rPr>
              <a:t>gücü</a:t>
            </a:r>
            <a:r>
              <a:rPr lang="en-US" b="1" spc="25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b="1" spc="25" dirty="0" err="1">
                <a:solidFill>
                  <a:schemeClr val="bg1"/>
                </a:solidFill>
                <a:latin typeface="Century Gothic" panose="020B0502020202020204" pitchFamily="34" charset="0"/>
              </a:rPr>
              <a:t>yeterliğinin</a:t>
            </a:r>
            <a:r>
              <a:rPr lang="en-US" b="1" spc="25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b="1" spc="25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sağlanması</a:t>
            </a:r>
            <a:r>
              <a:rPr lang="en-US" b="1" spc="25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b="1" spc="25" dirty="0" err="1">
                <a:solidFill>
                  <a:schemeClr val="bg1"/>
                </a:solidFill>
                <a:latin typeface="Century Gothic" panose="020B0502020202020204" pitchFamily="34" charset="0"/>
              </a:rPr>
              <a:t>gerekir</a:t>
            </a:r>
            <a:r>
              <a:rPr lang="en-US" b="1" spc="25" dirty="0">
                <a:solidFill>
                  <a:schemeClr val="bg1"/>
                </a:solidFill>
                <a:latin typeface="Century Gothic" panose="020B0502020202020204" pitchFamily="34" charset="0"/>
              </a:rPr>
              <a:t>. Bu </a:t>
            </a:r>
            <a:r>
              <a:rPr lang="en-US" b="1" spc="25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kriter</a:t>
            </a:r>
            <a:r>
              <a:rPr lang="en-US" b="1" spc="25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b="1" spc="25" dirty="0" err="1">
                <a:solidFill>
                  <a:schemeClr val="bg1"/>
                </a:solidFill>
                <a:latin typeface="Century Gothic" panose="020B0502020202020204" pitchFamily="34" charset="0"/>
              </a:rPr>
              <a:t>bir</a:t>
            </a:r>
            <a:r>
              <a:rPr lang="en-US" b="1" spc="25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b="1" spc="25" dirty="0" err="1">
                <a:solidFill>
                  <a:schemeClr val="bg1"/>
                </a:solidFill>
                <a:latin typeface="Century Gothic" panose="020B0502020202020204" pitchFamily="34" charset="0"/>
              </a:rPr>
              <a:t>önceki</a:t>
            </a:r>
            <a:r>
              <a:rPr lang="en-US" b="1" spc="25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b="1" spc="25" dirty="0" err="1">
                <a:solidFill>
                  <a:schemeClr val="bg1"/>
                </a:solidFill>
                <a:latin typeface="Century Gothic" panose="020B0502020202020204" pitchFamily="34" charset="0"/>
              </a:rPr>
              <a:t>yılda</a:t>
            </a:r>
            <a:r>
              <a:rPr lang="en-US" b="1" spc="25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b="1" spc="25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sağla</a:t>
            </a:r>
            <a:r>
              <a:rPr lang="tr-TR" b="1" spc="25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namazsa</a:t>
            </a:r>
            <a:r>
              <a:rPr lang="en-US" b="1" spc="25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en-US" b="1" spc="25" dirty="0">
                <a:solidFill>
                  <a:schemeClr val="bg1"/>
                </a:solidFill>
                <a:latin typeface="Century Gothic" panose="020B0502020202020204" pitchFamily="34" charset="0"/>
              </a:rPr>
              <a:t>son </a:t>
            </a:r>
            <a:r>
              <a:rPr lang="en-US" b="1" spc="25" dirty="0" err="1">
                <a:solidFill>
                  <a:schemeClr val="bg1"/>
                </a:solidFill>
                <a:latin typeface="Century Gothic" panose="020B0502020202020204" pitchFamily="34" charset="0"/>
              </a:rPr>
              <a:t>üç</a:t>
            </a:r>
            <a:r>
              <a:rPr lang="en-US" b="1" spc="25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b="1" spc="25" dirty="0" err="1">
                <a:solidFill>
                  <a:schemeClr val="bg1"/>
                </a:solidFill>
                <a:latin typeface="Century Gothic" panose="020B0502020202020204" pitchFamily="34" charset="0"/>
              </a:rPr>
              <a:t>yıla</a:t>
            </a:r>
            <a:r>
              <a:rPr lang="en-US" b="1" spc="25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b="1" spc="25" dirty="0" err="1">
                <a:solidFill>
                  <a:schemeClr val="bg1"/>
                </a:solidFill>
                <a:latin typeface="Century Gothic" panose="020B0502020202020204" pitchFamily="34" charset="0"/>
              </a:rPr>
              <a:t>kadar</a:t>
            </a:r>
            <a:r>
              <a:rPr lang="en-US" b="1" spc="25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b="1" spc="25" dirty="0" err="1">
                <a:solidFill>
                  <a:schemeClr val="bg1"/>
                </a:solidFill>
                <a:latin typeface="Century Gothic" panose="020B0502020202020204" pitchFamily="34" charset="0"/>
              </a:rPr>
              <a:t>olan</a:t>
            </a:r>
            <a:r>
              <a:rPr lang="en-US" b="1" spc="25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b="1" spc="25" dirty="0" err="1">
                <a:solidFill>
                  <a:schemeClr val="bg1"/>
                </a:solidFill>
                <a:latin typeface="Century Gothic" panose="020B0502020202020204" pitchFamily="34" charset="0"/>
              </a:rPr>
              <a:t>yılların</a:t>
            </a:r>
            <a:r>
              <a:rPr lang="en-US" b="1" spc="25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tr-TR" b="1" spc="25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iş gücü ortalamasına bakılır.</a:t>
            </a:r>
            <a:endParaRPr lang="en-US" b="1" spc="25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AutoShape 2"/>
          <p:cNvSpPr/>
          <p:nvPr/>
        </p:nvSpPr>
        <p:spPr>
          <a:xfrm>
            <a:off x="-3085" y="1"/>
            <a:ext cx="12195085" cy="948856"/>
          </a:xfrm>
          <a:prstGeom prst="rect">
            <a:avLst/>
          </a:prstGeom>
          <a:solidFill>
            <a:srgbClr val="FFDB15"/>
          </a:solidFill>
        </p:spPr>
      </p:sp>
      <p:sp>
        <p:nvSpPr>
          <p:cNvPr id="18" name="TextBox 25"/>
          <p:cNvSpPr txBox="1"/>
          <p:nvPr/>
        </p:nvSpPr>
        <p:spPr>
          <a:xfrm>
            <a:off x="242230" y="170202"/>
            <a:ext cx="11636657" cy="6540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 defTabSz="609630">
              <a:lnSpc>
                <a:spcPts val="5114"/>
              </a:lnSpc>
              <a:defRPr/>
            </a:pPr>
            <a:r>
              <a:rPr kumimoji="0" lang="tr-TR" sz="2500" b="1" i="0" u="none" strike="noStrike" kern="1200" cap="none" spc="43" normalizeH="0" baseline="0" noProof="0" dirty="0" smtClean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MESLEKİ VE TEKNİK </a:t>
            </a:r>
            <a:r>
              <a:rPr kumimoji="0" lang="en-US" sz="2500" b="1" i="0" u="none" strike="noStrike" kern="1200" cap="none" spc="299" normalizeH="0" baseline="0" noProof="0" dirty="0" smtClean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YETERLİK</a:t>
            </a:r>
            <a:endParaRPr kumimoji="0" lang="en-US" sz="2500" b="1" i="0" u="none" strike="noStrike" kern="1200" cap="none" spc="43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687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rcRect l="3333" r="333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 rotWithShape="1">
          <a:blip r:embed="rId3"/>
          <a:srcRect b="49380"/>
          <a:stretch/>
        </p:blipFill>
        <p:spPr>
          <a:xfrm>
            <a:off x="4056566" y="1274323"/>
            <a:ext cx="7925828" cy="5282119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242230" y="3133883"/>
            <a:ext cx="3466481" cy="26571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09630">
              <a:lnSpc>
                <a:spcPts val="2500"/>
              </a:lnSpc>
            </a:pPr>
            <a:r>
              <a:rPr lang="tr-TR" b="1" spc="25" dirty="0">
                <a:solidFill>
                  <a:schemeClr val="bg1"/>
                </a:solidFill>
                <a:latin typeface="Century Gothic" panose="020B0502020202020204" pitchFamily="34" charset="0"/>
              </a:rPr>
              <a:t>B</a:t>
            </a:r>
            <a:r>
              <a:rPr lang="en-US" b="1" spc="25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aşvurudan</a:t>
            </a:r>
            <a:r>
              <a:rPr lang="en-US" b="1" spc="25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b="1" spc="25" dirty="0" err="1">
                <a:solidFill>
                  <a:schemeClr val="bg1"/>
                </a:solidFill>
                <a:latin typeface="Century Gothic" panose="020B0502020202020204" pitchFamily="34" charset="0"/>
              </a:rPr>
              <a:t>bir</a:t>
            </a:r>
            <a:r>
              <a:rPr lang="en-US" b="1" spc="25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b="1" spc="25" dirty="0" err="1">
                <a:solidFill>
                  <a:schemeClr val="bg1"/>
                </a:solidFill>
                <a:latin typeface="Century Gothic" panose="020B0502020202020204" pitchFamily="34" charset="0"/>
              </a:rPr>
              <a:t>önceki</a:t>
            </a:r>
            <a:r>
              <a:rPr lang="en-US" b="1" spc="25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b="1" spc="25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yıl</a:t>
            </a:r>
            <a:r>
              <a:rPr lang="tr-TR" b="1" spc="25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içinde</a:t>
            </a:r>
            <a:r>
              <a:rPr lang="en-US" b="1" spc="25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b="1" spc="25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istihdam</a:t>
            </a:r>
            <a:r>
              <a:rPr lang="en-US" b="1" spc="25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b="1" spc="25" dirty="0" err="1">
                <a:solidFill>
                  <a:schemeClr val="bg1"/>
                </a:solidFill>
                <a:latin typeface="Century Gothic" panose="020B0502020202020204" pitchFamily="34" charset="0"/>
              </a:rPr>
              <a:t>edilen</a:t>
            </a:r>
            <a:r>
              <a:rPr lang="en-US" b="1" spc="25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b="1" spc="25" dirty="0" err="1">
                <a:solidFill>
                  <a:schemeClr val="bg1"/>
                </a:solidFill>
                <a:latin typeface="Century Gothic" panose="020B0502020202020204" pitchFamily="34" charset="0"/>
              </a:rPr>
              <a:t>ortalama</a:t>
            </a:r>
            <a:r>
              <a:rPr lang="en-US" b="1" spc="25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b="1" spc="25" dirty="0" err="1">
                <a:solidFill>
                  <a:schemeClr val="bg1"/>
                </a:solidFill>
                <a:latin typeface="Century Gothic" panose="020B0502020202020204" pitchFamily="34" charset="0"/>
              </a:rPr>
              <a:t>yıllık</a:t>
            </a:r>
            <a:r>
              <a:rPr lang="en-US" b="1" spc="25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b="1" spc="25" dirty="0" err="1">
                <a:solidFill>
                  <a:schemeClr val="bg1"/>
                </a:solidFill>
                <a:latin typeface="Century Gothic" panose="020B0502020202020204" pitchFamily="34" charset="0"/>
              </a:rPr>
              <a:t>usta</a:t>
            </a:r>
            <a:r>
              <a:rPr lang="en-US" b="1" spc="25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b="1" spc="25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iş</a:t>
            </a:r>
            <a:r>
              <a:rPr lang="en-US" b="1" spc="25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b="1" spc="25" dirty="0" err="1">
                <a:solidFill>
                  <a:schemeClr val="bg1"/>
                </a:solidFill>
                <a:latin typeface="Century Gothic" panose="020B0502020202020204" pitchFamily="34" charset="0"/>
              </a:rPr>
              <a:t>gücü</a:t>
            </a:r>
            <a:r>
              <a:rPr lang="en-US" b="1" spc="25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b="1" spc="25" dirty="0" err="1">
                <a:solidFill>
                  <a:schemeClr val="bg1"/>
                </a:solidFill>
                <a:latin typeface="Century Gothic" panose="020B0502020202020204" pitchFamily="34" charset="0"/>
              </a:rPr>
              <a:t>yeterliğinin</a:t>
            </a:r>
            <a:r>
              <a:rPr lang="en-US" b="1" spc="25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b="1" spc="25" dirty="0" err="1">
                <a:solidFill>
                  <a:schemeClr val="bg1"/>
                </a:solidFill>
                <a:latin typeface="Century Gothic" panose="020B0502020202020204" pitchFamily="34" charset="0"/>
              </a:rPr>
              <a:t>sağlanması</a:t>
            </a:r>
            <a:r>
              <a:rPr lang="en-US" b="1" spc="25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b="1" spc="25" dirty="0" err="1">
                <a:solidFill>
                  <a:schemeClr val="bg1"/>
                </a:solidFill>
                <a:latin typeface="Century Gothic" panose="020B0502020202020204" pitchFamily="34" charset="0"/>
              </a:rPr>
              <a:t>gerekir</a:t>
            </a:r>
            <a:r>
              <a:rPr lang="en-US" b="1" spc="25" dirty="0">
                <a:solidFill>
                  <a:schemeClr val="bg1"/>
                </a:solidFill>
                <a:latin typeface="Century Gothic" panose="020B0502020202020204" pitchFamily="34" charset="0"/>
              </a:rPr>
              <a:t>. Bu </a:t>
            </a:r>
            <a:r>
              <a:rPr lang="en-US" b="1" spc="25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kriter</a:t>
            </a:r>
            <a:r>
              <a:rPr lang="en-US" b="1" spc="25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b="1" spc="25" dirty="0" err="1">
                <a:solidFill>
                  <a:schemeClr val="bg1"/>
                </a:solidFill>
                <a:latin typeface="Century Gothic" panose="020B0502020202020204" pitchFamily="34" charset="0"/>
              </a:rPr>
              <a:t>bir</a:t>
            </a:r>
            <a:r>
              <a:rPr lang="en-US" b="1" spc="25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b="1" spc="25" dirty="0" err="1">
                <a:solidFill>
                  <a:schemeClr val="bg1"/>
                </a:solidFill>
                <a:latin typeface="Century Gothic" panose="020B0502020202020204" pitchFamily="34" charset="0"/>
              </a:rPr>
              <a:t>önceki</a:t>
            </a:r>
            <a:r>
              <a:rPr lang="en-US" b="1" spc="25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b="1" spc="25" dirty="0" err="1">
                <a:solidFill>
                  <a:schemeClr val="bg1"/>
                </a:solidFill>
                <a:latin typeface="Century Gothic" panose="020B0502020202020204" pitchFamily="34" charset="0"/>
              </a:rPr>
              <a:t>yılda</a:t>
            </a:r>
            <a:r>
              <a:rPr lang="en-US" b="1" spc="25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b="1" spc="25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sağla</a:t>
            </a:r>
            <a:r>
              <a:rPr lang="tr-TR" b="1" spc="25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namazsa</a:t>
            </a:r>
            <a:r>
              <a:rPr lang="en-US" b="1" spc="25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en-US" b="1" spc="25" dirty="0">
                <a:solidFill>
                  <a:schemeClr val="bg1"/>
                </a:solidFill>
                <a:latin typeface="Century Gothic" panose="020B0502020202020204" pitchFamily="34" charset="0"/>
              </a:rPr>
              <a:t>son </a:t>
            </a:r>
            <a:r>
              <a:rPr lang="en-US" b="1" spc="25" dirty="0" err="1">
                <a:solidFill>
                  <a:schemeClr val="bg1"/>
                </a:solidFill>
                <a:latin typeface="Century Gothic" panose="020B0502020202020204" pitchFamily="34" charset="0"/>
              </a:rPr>
              <a:t>üç</a:t>
            </a:r>
            <a:r>
              <a:rPr lang="en-US" b="1" spc="25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b="1" spc="25" dirty="0" err="1">
                <a:solidFill>
                  <a:schemeClr val="bg1"/>
                </a:solidFill>
                <a:latin typeface="Century Gothic" panose="020B0502020202020204" pitchFamily="34" charset="0"/>
              </a:rPr>
              <a:t>yıla</a:t>
            </a:r>
            <a:r>
              <a:rPr lang="en-US" b="1" spc="25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b="1" spc="25" dirty="0" err="1">
                <a:solidFill>
                  <a:schemeClr val="bg1"/>
                </a:solidFill>
                <a:latin typeface="Century Gothic" panose="020B0502020202020204" pitchFamily="34" charset="0"/>
              </a:rPr>
              <a:t>kadar</a:t>
            </a:r>
            <a:r>
              <a:rPr lang="en-US" b="1" spc="25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b="1" spc="25" dirty="0" err="1">
                <a:solidFill>
                  <a:schemeClr val="bg1"/>
                </a:solidFill>
                <a:latin typeface="Century Gothic" panose="020B0502020202020204" pitchFamily="34" charset="0"/>
              </a:rPr>
              <a:t>olan</a:t>
            </a:r>
            <a:r>
              <a:rPr lang="en-US" b="1" spc="25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b="1" spc="25" dirty="0" err="1">
                <a:solidFill>
                  <a:schemeClr val="bg1"/>
                </a:solidFill>
                <a:latin typeface="Century Gothic" panose="020B0502020202020204" pitchFamily="34" charset="0"/>
              </a:rPr>
              <a:t>yılların</a:t>
            </a:r>
            <a:r>
              <a:rPr lang="en-US" b="1" spc="25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tr-TR" b="1" spc="25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iş gücü ortalamasına bakılır.</a:t>
            </a:r>
            <a:endParaRPr lang="en-US" b="1" spc="25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9" name="Group 2"/>
          <p:cNvGrpSpPr/>
          <p:nvPr/>
        </p:nvGrpSpPr>
        <p:grpSpPr>
          <a:xfrm>
            <a:off x="313286" y="1387345"/>
            <a:ext cx="3675053" cy="1431532"/>
            <a:chOff x="0" y="0"/>
            <a:chExt cx="11074806" cy="5430264"/>
          </a:xfrm>
        </p:grpSpPr>
        <p:sp>
          <p:nvSpPr>
            <p:cNvPr id="10" name="AutoShape 3"/>
            <p:cNvSpPr/>
            <p:nvPr/>
          </p:nvSpPr>
          <p:spPr>
            <a:xfrm>
              <a:off x="0" y="0"/>
              <a:ext cx="10319568" cy="5430264"/>
            </a:xfrm>
            <a:prstGeom prst="rect">
              <a:avLst/>
            </a:prstGeom>
            <a:solidFill>
              <a:srgbClr val="FFDB15"/>
            </a:solidFill>
          </p:spPr>
        </p:sp>
        <p:grpSp>
          <p:nvGrpSpPr>
            <p:cNvPr id="11" name="Group 4"/>
            <p:cNvGrpSpPr/>
            <p:nvPr/>
          </p:nvGrpSpPr>
          <p:grpSpPr>
            <a:xfrm rot="5400000">
              <a:off x="9751228" y="2265491"/>
              <a:ext cx="1747875" cy="899282"/>
              <a:chOff x="0" y="0"/>
              <a:chExt cx="6350000" cy="5499100"/>
            </a:xfrm>
          </p:grpSpPr>
          <p:sp>
            <p:nvSpPr>
              <p:cNvPr id="12" name="Freeform 5"/>
              <p:cNvSpPr/>
              <p:nvPr/>
            </p:nvSpPr>
            <p:spPr>
              <a:xfrm>
                <a:off x="0" y="0"/>
                <a:ext cx="6350000" cy="54991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5499100">
                    <a:moveTo>
                      <a:pt x="0" y="5499100"/>
                    </a:moveTo>
                    <a:lnTo>
                      <a:pt x="3175000" y="0"/>
                    </a:lnTo>
                    <a:lnTo>
                      <a:pt x="6350000" y="5499100"/>
                    </a:lnTo>
                    <a:close/>
                  </a:path>
                </a:pathLst>
              </a:custGeom>
              <a:solidFill>
                <a:srgbClr val="FFDB15"/>
              </a:solidFill>
            </p:spPr>
          </p:sp>
        </p:grpSp>
      </p:grpSp>
      <p:sp>
        <p:nvSpPr>
          <p:cNvPr id="13" name="TextBox 7"/>
          <p:cNvSpPr txBox="1"/>
          <p:nvPr/>
        </p:nvSpPr>
        <p:spPr>
          <a:xfrm>
            <a:off x="313286" y="1387345"/>
            <a:ext cx="3186117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5114"/>
              </a:lnSpc>
            </a:pPr>
            <a:r>
              <a:rPr lang="tr-TR" sz="1600" b="1" spc="43" dirty="0" smtClean="0">
                <a:solidFill>
                  <a:srgbClr val="020301"/>
                </a:solidFill>
                <a:latin typeface="Century Gothic" panose="020B0502020202020204" pitchFamily="34" charset="0"/>
              </a:rPr>
              <a:t>MESLEKİ VE TEKNİK</a:t>
            </a:r>
            <a:r>
              <a:rPr lang="en-US" sz="1600" b="1" spc="43" dirty="0" smtClean="0">
                <a:solidFill>
                  <a:srgbClr val="020301"/>
                </a:solidFill>
                <a:latin typeface="Century Gothic" panose="020B0502020202020204" pitchFamily="34" charset="0"/>
              </a:rPr>
              <a:t> YETERL</a:t>
            </a:r>
            <a:r>
              <a:rPr lang="tr-TR" sz="1600" b="1" spc="43" dirty="0" smtClean="0">
                <a:solidFill>
                  <a:srgbClr val="020301"/>
                </a:solidFill>
                <a:latin typeface="Century Gothic" panose="020B0502020202020204" pitchFamily="34" charset="0"/>
              </a:rPr>
              <a:t>İ</a:t>
            </a:r>
            <a:r>
              <a:rPr lang="en-US" sz="1600" b="1" spc="43" dirty="0" smtClean="0">
                <a:solidFill>
                  <a:srgbClr val="020301"/>
                </a:solidFill>
                <a:latin typeface="Century Gothic" panose="020B0502020202020204" pitchFamily="34" charset="0"/>
              </a:rPr>
              <a:t>K</a:t>
            </a:r>
            <a:r>
              <a:rPr lang="tr-TR" sz="1600" b="1" spc="43" dirty="0">
                <a:solidFill>
                  <a:srgbClr val="020301"/>
                </a:solidFill>
                <a:latin typeface="Century Gothic" panose="020B0502020202020204" pitchFamily="34" charset="0"/>
              </a:rPr>
              <a:t> </a:t>
            </a:r>
            <a:r>
              <a:rPr lang="tr-TR" sz="1600" b="1" spc="43" dirty="0" smtClean="0">
                <a:solidFill>
                  <a:srgbClr val="020301"/>
                </a:solidFill>
                <a:latin typeface="Century Gothic" panose="020B0502020202020204" pitchFamily="34" charset="0"/>
              </a:rPr>
              <a:t>BİLDİRİM FORMU (EK-4)</a:t>
            </a:r>
            <a:endParaRPr lang="en-US" sz="1600" b="1" spc="43" dirty="0">
              <a:solidFill>
                <a:srgbClr val="020301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AutoShape 2"/>
          <p:cNvSpPr/>
          <p:nvPr/>
        </p:nvSpPr>
        <p:spPr>
          <a:xfrm>
            <a:off x="-3085" y="1"/>
            <a:ext cx="12195085" cy="948856"/>
          </a:xfrm>
          <a:prstGeom prst="rect">
            <a:avLst/>
          </a:prstGeom>
          <a:solidFill>
            <a:srgbClr val="FFDB15"/>
          </a:solidFill>
        </p:spPr>
      </p:sp>
      <p:sp>
        <p:nvSpPr>
          <p:cNvPr id="18" name="TextBox 25"/>
          <p:cNvSpPr txBox="1"/>
          <p:nvPr/>
        </p:nvSpPr>
        <p:spPr>
          <a:xfrm>
            <a:off x="242230" y="170202"/>
            <a:ext cx="11636657" cy="56041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 algn="ctr" defTabSz="609630">
              <a:lnSpc>
                <a:spcPts val="5114"/>
              </a:lnSpc>
              <a:defRPr/>
            </a:pPr>
            <a:r>
              <a:rPr kumimoji="0" lang="tr-TR" sz="2500" b="1" i="0" u="none" strike="noStrike" kern="1200" cap="none" spc="43" normalizeH="0" baseline="0" noProof="0" dirty="0" smtClean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İŞ</a:t>
            </a:r>
            <a:r>
              <a:rPr lang="tr-TR" sz="2500" b="1" spc="43" dirty="0">
                <a:latin typeface="Century Gothic" panose="020B0502020202020204" pitchFamily="34" charset="0"/>
              </a:rPr>
              <a:t> </a:t>
            </a:r>
            <a:r>
              <a:rPr kumimoji="0" lang="tr-TR" sz="2500" b="1" i="0" u="none" strike="noStrike" kern="1200" cap="none" spc="43" normalizeH="0" noProof="0" dirty="0" smtClean="0">
                <a:ln>
                  <a:noFill/>
                </a:ln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GÜCÜ</a:t>
            </a:r>
            <a:endParaRPr kumimoji="0" lang="en-US" sz="2500" b="1" i="0" u="none" strike="noStrike" kern="1200" cap="none" spc="43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14" name="Resim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48856"/>
            <a:ext cx="12192000" cy="5909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596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B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" y="1"/>
            <a:ext cx="5003474" cy="6858000"/>
          </a:xfrm>
          <a:prstGeom prst="rect">
            <a:avLst/>
          </a:prstGeom>
          <a:solidFill>
            <a:srgbClr val="020301"/>
          </a:solidFill>
        </p:spPr>
      </p:sp>
      <p:grpSp>
        <p:nvGrpSpPr>
          <p:cNvPr id="3" name="Group 3"/>
          <p:cNvGrpSpPr/>
          <p:nvPr/>
        </p:nvGrpSpPr>
        <p:grpSpPr>
          <a:xfrm rot="5400000">
            <a:off x="4923835" y="3096177"/>
            <a:ext cx="412465" cy="253184"/>
            <a:chOff x="0" y="0"/>
            <a:chExt cx="6350000" cy="54991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close/>
                </a:path>
              </a:pathLst>
            </a:custGeom>
            <a:solidFill>
              <a:srgbClr val="020301"/>
            </a:solidFill>
          </p:spPr>
        </p:sp>
      </p:grpSp>
      <p:pic>
        <p:nvPicPr>
          <p:cNvPr id="5" name="Picture 5"/>
          <p:cNvPicPr>
            <a:picLocks noChangeAspect="1"/>
          </p:cNvPicPr>
          <p:nvPr/>
        </p:nvPicPr>
        <p:blipFill>
          <a:blip r:embed="rId2"/>
          <a:srcRect b="1666"/>
          <a:stretch>
            <a:fillRect/>
          </a:stretch>
        </p:blipFill>
        <p:spPr>
          <a:xfrm>
            <a:off x="5253451" y="1763952"/>
            <a:ext cx="6861137" cy="4710653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4865927" y="1208035"/>
            <a:ext cx="7636183" cy="4834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4334"/>
              </a:lnSpc>
            </a:pPr>
            <a:r>
              <a:rPr lang="en-US" sz="2200" b="1" spc="267" dirty="0">
                <a:latin typeface="Century Gothic" panose="020B0502020202020204" pitchFamily="34" charset="0"/>
              </a:rPr>
              <a:t>BENZER </a:t>
            </a:r>
            <a:r>
              <a:rPr lang="tr-TR" sz="2200" b="1" spc="267" dirty="0">
                <a:latin typeface="Century Gothic" panose="020B0502020202020204" pitchFamily="34" charset="0"/>
              </a:rPr>
              <a:t>İ</a:t>
            </a:r>
            <a:r>
              <a:rPr lang="en-US" sz="2200" b="1" spc="267" dirty="0">
                <a:latin typeface="Century Gothic" panose="020B0502020202020204" pitchFamily="34" charset="0"/>
              </a:rPr>
              <a:t>Ş GRUPLARI TEBL</a:t>
            </a:r>
            <a:r>
              <a:rPr lang="tr-TR" sz="2200" b="1" spc="267" dirty="0">
                <a:latin typeface="Century Gothic" panose="020B0502020202020204" pitchFamily="34" charset="0"/>
              </a:rPr>
              <a:t>İ</a:t>
            </a:r>
            <a:r>
              <a:rPr lang="en-US" sz="2200" b="1" spc="267" dirty="0">
                <a:latin typeface="Century Gothic" panose="020B0502020202020204" pitchFamily="34" charset="0"/>
              </a:rPr>
              <a:t>Ğ</a:t>
            </a:r>
            <a:r>
              <a:rPr lang="tr-TR" sz="2200" b="1" spc="267" dirty="0">
                <a:latin typeface="Century Gothic" panose="020B0502020202020204" pitchFamily="34" charset="0"/>
              </a:rPr>
              <a:t>İ</a:t>
            </a:r>
            <a:endParaRPr lang="en-US" sz="2200" b="1" spc="267" dirty="0">
              <a:latin typeface="Century Gothic" panose="020B0502020202020204" pitchFamily="34" charset="0"/>
            </a:endParaRPr>
          </a:p>
        </p:txBody>
      </p:sp>
      <p:sp>
        <p:nvSpPr>
          <p:cNvPr id="8" name="TextBox 5"/>
          <p:cNvSpPr txBox="1"/>
          <p:nvPr/>
        </p:nvSpPr>
        <p:spPr>
          <a:xfrm>
            <a:off x="249978" y="1326141"/>
            <a:ext cx="4503521" cy="44376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09630">
              <a:lnSpc>
                <a:spcPts val="3500"/>
              </a:lnSpc>
            </a:pPr>
            <a:r>
              <a:rPr lang="en-US" sz="2200" b="1" spc="28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Gerçek </a:t>
            </a:r>
            <a:r>
              <a:rPr lang="en-US" sz="2200" b="1" spc="28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ve</a:t>
            </a:r>
            <a:r>
              <a:rPr lang="en-US" sz="2200" b="1" spc="28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200" b="1" spc="28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tüzel</a:t>
            </a:r>
            <a:r>
              <a:rPr lang="en-US" sz="2200" b="1" spc="28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200" b="1" spc="28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kişilerin</a:t>
            </a:r>
            <a:r>
              <a:rPr lang="en-US" sz="2200" b="1" spc="28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200" b="1" spc="28" dirty="0" smtClean="0">
                <a:solidFill>
                  <a:srgbClr val="FF0000"/>
                </a:solidFill>
                <a:latin typeface="Century Gothic" panose="020B0502020202020204" pitchFamily="34" charset="0"/>
              </a:rPr>
              <a:t>“</a:t>
            </a:r>
            <a:r>
              <a:rPr lang="en-US" sz="2200" b="1" spc="28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Yapım</a:t>
            </a:r>
            <a:r>
              <a:rPr lang="en-US" sz="2200" b="1" spc="28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n-US" sz="2200" b="1" spc="28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İşlerinde</a:t>
            </a:r>
            <a:r>
              <a:rPr lang="en-US" sz="2200" b="1" spc="28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n-US" sz="2200" b="1" spc="28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Benzer</a:t>
            </a:r>
            <a:r>
              <a:rPr lang="en-US" sz="2200" b="1" spc="28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n-US" sz="2200" b="1" spc="28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İş</a:t>
            </a:r>
            <a:r>
              <a:rPr lang="en-US" sz="2200" b="1" spc="28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n-US" sz="2200" b="1" spc="28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Grupları</a:t>
            </a:r>
            <a:r>
              <a:rPr lang="en-US" sz="2200" b="1" spc="28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n-US" sz="2200" b="1" spc="28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Listesi”nin</a:t>
            </a:r>
            <a:r>
              <a:rPr lang="en-US" sz="2200" b="1" spc="28" dirty="0">
                <a:solidFill>
                  <a:srgbClr val="FF0000"/>
                </a:solidFill>
                <a:latin typeface="Century Gothic" panose="020B0502020202020204" pitchFamily="34" charset="0"/>
              </a:rPr>
              <a:t> “(B) </a:t>
            </a:r>
            <a:r>
              <a:rPr lang="en-US" sz="2200" b="1" spc="28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Üst</a:t>
            </a:r>
            <a:r>
              <a:rPr lang="en-US" sz="2200" b="1" spc="28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n-US" sz="2200" b="1" spc="28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yapı</a:t>
            </a:r>
            <a:r>
              <a:rPr lang="en-US" sz="2200" b="1" spc="28" dirty="0">
                <a:solidFill>
                  <a:srgbClr val="FF0000"/>
                </a:solidFill>
                <a:latin typeface="Century Gothic" panose="020B0502020202020204" pitchFamily="34" charset="0"/>
              </a:rPr>
              <a:t> (Bina) </a:t>
            </a:r>
            <a:r>
              <a:rPr lang="en-US" sz="2200" b="1" spc="28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işleri</a:t>
            </a:r>
            <a:r>
              <a:rPr lang="en-US" sz="2200" b="1" spc="28" dirty="0">
                <a:solidFill>
                  <a:srgbClr val="FF0000"/>
                </a:solidFill>
                <a:latin typeface="Century Gothic" panose="020B0502020202020204" pitchFamily="34" charset="0"/>
              </a:rPr>
              <a:t>” </a:t>
            </a:r>
            <a:r>
              <a:rPr lang="en-US" sz="2200" b="1" spc="28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başlığı</a:t>
            </a:r>
            <a:r>
              <a:rPr lang="en-US" sz="2200" b="1" spc="28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n-US" sz="2200" b="1" spc="28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altındaki</a:t>
            </a:r>
            <a:r>
              <a:rPr lang="en-US" sz="2200" b="1" spc="28" dirty="0">
                <a:solidFill>
                  <a:srgbClr val="FF0000"/>
                </a:solidFill>
                <a:latin typeface="Century Gothic" panose="020B0502020202020204" pitchFamily="34" charset="0"/>
              </a:rPr>
              <a:t> I. </a:t>
            </a:r>
            <a:r>
              <a:rPr lang="en-US" sz="2200" b="1" spc="28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Grup</a:t>
            </a:r>
            <a:r>
              <a:rPr lang="en-US" sz="2200" b="1" spc="28" dirty="0">
                <a:solidFill>
                  <a:srgbClr val="FF0000"/>
                </a:solidFill>
                <a:latin typeface="Century Gothic" panose="020B0502020202020204" pitchFamily="34" charset="0"/>
              </a:rPr>
              <a:t>, II. </a:t>
            </a:r>
            <a:r>
              <a:rPr lang="en-US" sz="2200" b="1" spc="28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Grup</a:t>
            </a:r>
            <a:r>
              <a:rPr lang="en-US" sz="2200" b="1" spc="28" dirty="0">
                <a:solidFill>
                  <a:srgbClr val="FF0000"/>
                </a:solidFill>
                <a:latin typeface="Century Gothic" panose="020B0502020202020204" pitchFamily="34" charset="0"/>
              </a:rPr>
              <a:t> </a:t>
            </a:r>
            <a:r>
              <a:rPr lang="en-US" sz="2200" b="1" spc="28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ve</a:t>
            </a:r>
            <a:r>
              <a:rPr lang="en-US" sz="2200" b="1" spc="28" dirty="0">
                <a:solidFill>
                  <a:srgbClr val="FF0000"/>
                </a:solidFill>
                <a:latin typeface="Century Gothic" panose="020B0502020202020204" pitchFamily="34" charset="0"/>
              </a:rPr>
              <a:t> III. </a:t>
            </a:r>
            <a:r>
              <a:rPr lang="en-US" sz="2200" b="1" spc="28" dirty="0" err="1">
                <a:solidFill>
                  <a:srgbClr val="FF0000"/>
                </a:solidFill>
                <a:latin typeface="Century Gothic" panose="020B0502020202020204" pitchFamily="34" charset="0"/>
              </a:rPr>
              <a:t>Grup</a:t>
            </a:r>
            <a:r>
              <a:rPr lang="en-US" sz="2200" b="1" spc="28" dirty="0">
                <a:solidFill>
                  <a:srgbClr val="020301"/>
                </a:solidFill>
                <a:latin typeface="Century Gothic" panose="020B0502020202020204" pitchFamily="34" charset="0"/>
              </a:rPr>
              <a:t> </a:t>
            </a:r>
            <a:r>
              <a:rPr lang="en-US" sz="2200" b="1" spc="28" dirty="0" err="1">
                <a:solidFill>
                  <a:schemeClr val="bg1"/>
                </a:solidFill>
                <a:latin typeface="Century Gothic" panose="020B0502020202020204" pitchFamily="34" charset="0"/>
              </a:rPr>
              <a:t>kapsamında</a:t>
            </a:r>
            <a:r>
              <a:rPr lang="en-US" sz="2200" b="1" spc="28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200" b="1" spc="28" dirty="0" err="1">
                <a:solidFill>
                  <a:schemeClr val="bg1"/>
                </a:solidFill>
                <a:latin typeface="Century Gothic" panose="020B0502020202020204" pitchFamily="34" charset="0"/>
              </a:rPr>
              <a:t>yaptığı</a:t>
            </a:r>
            <a:r>
              <a:rPr lang="en-US" sz="2200" b="1" spc="28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200" b="1" spc="28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işlerle</a:t>
            </a:r>
            <a:r>
              <a:rPr lang="en-US" sz="2200" b="1" spc="28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200" b="1" spc="28" dirty="0" err="1">
                <a:solidFill>
                  <a:schemeClr val="bg1"/>
                </a:solidFill>
                <a:latin typeface="Century Gothic" panose="020B0502020202020204" pitchFamily="34" charset="0"/>
              </a:rPr>
              <a:t>ilgili</a:t>
            </a:r>
            <a:r>
              <a:rPr lang="en-US" sz="2200" b="1" spc="28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200" b="1" spc="28" dirty="0" err="1">
                <a:solidFill>
                  <a:schemeClr val="bg1"/>
                </a:solidFill>
                <a:latin typeface="Century Gothic" panose="020B0502020202020204" pitchFamily="34" charset="0"/>
              </a:rPr>
              <a:t>olarak</a:t>
            </a:r>
            <a:r>
              <a:rPr lang="en-US" sz="2200" b="1" spc="28" dirty="0">
                <a:solidFill>
                  <a:schemeClr val="bg1"/>
                </a:solidFill>
                <a:latin typeface="Century Gothic" panose="020B0502020202020204" pitchFamily="34" charset="0"/>
              </a:rPr>
              <a:t> deneyimini </a:t>
            </a:r>
            <a:r>
              <a:rPr lang="en-US" sz="2200" b="1" spc="28" dirty="0" err="1">
                <a:solidFill>
                  <a:schemeClr val="bg1"/>
                </a:solidFill>
                <a:latin typeface="Century Gothic" panose="020B0502020202020204" pitchFamily="34" charset="0"/>
              </a:rPr>
              <a:t>gösteren</a:t>
            </a:r>
            <a:r>
              <a:rPr lang="en-US" sz="2200" b="1" spc="28" dirty="0">
                <a:solidFill>
                  <a:schemeClr val="bg1"/>
                </a:solidFill>
                <a:latin typeface="Century Gothic" panose="020B0502020202020204" pitchFamily="34" charset="0"/>
              </a:rPr>
              <a:t>; </a:t>
            </a:r>
            <a:r>
              <a:rPr lang="en-US" sz="2200" b="1" u="sng" spc="28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iş</a:t>
            </a:r>
            <a:r>
              <a:rPr lang="en-US" sz="2200" b="1" u="sng" spc="28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bitirme </a:t>
            </a:r>
            <a:r>
              <a:rPr lang="en-US" sz="2200" b="1" u="sng" spc="28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belgeleri</a:t>
            </a:r>
            <a:r>
              <a:rPr lang="en-US" sz="2200" b="1" u="sng" spc="28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en-US" sz="2200" b="1" u="sng" spc="28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iş</a:t>
            </a:r>
            <a:r>
              <a:rPr lang="en-US" sz="2200" b="1" u="sng" spc="28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200" b="1" u="sng" spc="28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denetleme</a:t>
            </a:r>
            <a:r>
              <a:rPr lang="en-US" sz="2200" b="1" u="sng" spc="28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200" b="1" u="sng" spc="28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belgeleri</a:t>
            </a:r>
            <a:r>
              <a:rPr lang="en-US" sz="2200" b="1" u="sng" spc="28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200" b="1" u="sng" spc="28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ve</a:t>
            </a:r>
            <a:r>
              <a:rPr lang="en-US" sz="2200" b="1" u="sng" spc="28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200" b="1" u="sng" spc="28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iş</a:t>
            </a:r>
            <a:r>
              <a:rPr lang="en-US" sz="2200" b="1" u="sng" spc="28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200" b="1" u="sng" spc="28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yönetme</a:t>
            </a:r>
            <a:r>
              <a:rPr lang="en-US" sz="2200" b="1" u="sng" spc="28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200" b="1" u="sng" spc="28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belgeleri</a:t>
            </a:r>
            <a:r>
              <a:rPr lang="en-US" sz="2200" b="1" spc="28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, </a:t>
            </a:r>
            <a:r>
              <a:rPr lang="en-US" sz="2200" b="1" spc="28" dirty="0" err="1" smtClean="0">
                <a:solidFill>
                  <a:schemeClr val="bg1"/>
                </a:solidFill>
                <a:latin typeface="Century Gothic" panose="020B0502020202020204" pitchFamily="34" charset="0"/>
              </a:rPr>
              <a:t>iş</a:t>
            </a:r>
            <a:r>
              <a:rPr lang="en-US" sz="2200" b="1" spc="28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200" b="1" spc="28" dirty="0" err="1">
                <a:solidFill>
                  <a:schemeClr val="bg1"/>
                </a:solidFill>
                <a:latin typeface="Century Gothic" panose="020B0502020202020204" pitchFamily="34" charset="0"/>
              </a:rPr>
              <a:t>deneyimi</a:t>
            </a:r>
            <a:r>
              <a:rPr lang="en-US" sz="2200" b="1" spc="28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200" b="1" spc="28" dirty="0" err="1">
                <a:solidFill>
                  <a:schemeClr val="bg1"/>
                </a:solidFill>
                <a:latin typeface="Century Gothic" panose="020B0502020202020204" pitchFamily="34" charset="0"/>
              </a:rPr>
              <a:t>olarak</a:t>
            </a:r>
            <a:r>
              <a:rPr lang="en-US" sz="2200" b="1" spc="28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200" b="1" spc="28" dirty="0" err="1">
                <a:solidFill>
                  <a:schemeClr val="bg1"/>
                </a:solidFill>
                <a:latin typeface="Century Gothic" panose="020B0502020202020204" pitchFamily="34" charset="0"/>
              </a:rPr>
              <a:t>kabul</a:t>
            </a:r>
            <a:r>
              <a:rPr lang="en-US" sz="2200" b="1" spc="28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n-US" sz="2200" b="1" spc="28" dirty="0" err="1">
                <a:solidFill>
                  <a:schemeClr val="bg1"/>
                </a:solidFill>
                <a:latin typeface="Century Gothic" panose="020B0502020202020204" pitchFamily="34" charset="0"/>
              </a:rPr>
              <a:t>edilir</a:t>
            </a:r>
            <a:r>
              <a:rPr lang="en-US" sz="2200" b="1" spc="28" dirty="0">
                <a:solidFill>
                  <a:schemeClr val="bg1"/>
                </a:solidFill>
                <a:latin typeface="Century Gothic" panose="020B0502020202020204" pitchFamily="34" charset="0"/>
              </a:rPr>
              <a:t>. </a:t>
            </a:r>
          </a:p>
        </p:txBody>
      </p:sp>
      <p:sp>
        <p:nvSpPr>
          <p:cNvPr id="9" name="AutoShape 2"/>
          <p:cNvSpPr/>
          <p:nvPr/>
        </p:nvSpPr>
        <p:spPr>
          <a:xfrm>
            <a:off x="1" y="-6110"/>
            <a:ext cx="12192000" cy="800039"/>
          </a:xfrm>
          <a:prstGeom prst="rect">
            <a:avLst/>
          </a:prstGeom>
          <a:solidFill>
            <a:srgbClr val="FFDB15"/>
          </a:solidFill>
        </p:spPr>
      </p:sp>
      <p:sp>
        <p:nvSpPr>
          <p:cNvPr id="10" name="TextBox 23"/>
          <p:cNvSpPr txBox="1"/>
          <p:nvPr/>
        </p:nvSpPr>
        <p:spPr>
          <a:xfrm>
            <a:off x="1764707" y="40428"/>
            <a:ext cx="8294503" cy="5551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4854"/>
              </a:lnSpc>
            </a:pPr>
            <a:r>
              <a:rPr lang="tr-TR" sz="3000" b="1" spc="299" dirty="0" smtClean="0">
                <a:latin typeface="Century Gothic" panose="020B0502020202020204" pitchFamily="34" charset="0"/>
              </a:rPr>
              <a:t>İŞ DENEYİMLERİ</a:t>
            </a:r>
            <a:endParaRPr lang="en-US" sz="3000" b="1" spc="299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7635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512" y="-1"/>
            <a:ext cx="11610975" cy="6741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684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4449625"/>
            <a:ext cx="12192000" cy="2507453"/>
            <a:chOff x="0" y="0"/>
            <a:chExt cx="24911385" cy="5014905"/>
          </a:xfrm>
        </p:grpSpPr>
        <p:sp>
          <p:nvSpPr>
            <p:cNvPr id="3" name="AutoShape 3"/>
            <p:cNvSpPr/>
            <p:nvPr/>
          </p:nvSpPr>
          <p:spPr>
            <a:xfrm>
              <a:off x="0" y="786102"/>
              <a:ext cx="24911385" cy="4228804"/>
            </a:xfrm>
            <a:prstGeom prst="rect">
              <a:avLst/>
            </a:prstGeom>
            <a:solidFill>
              <a:srgbClr val="020301"/>
            </a:solidFill>
          </p:spPr>
        </p:sp>
        <p:grpSp>
          <p:nvGrpSpPr>
            <p:cNvPr id="4" name="Group 4"/>
            <p:cNvGrpSpPr/>
            <p:nvPr/>
          </p:nvGrpSpPr>
          <p:grpSpPr>
            <a:xfrm>
              <a:off x="1635292" y="0"/>
              <a:ext cx="1558232" cy="956493"/>
              <a:chOff x="0" y="0"/>
              <a:chExt cx="6350000" cy="549910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6350000" cy="54991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5499100">
                    <a:moveTo>
                      <a:pt x="0" y="5499100"/>
                    </a:moveTo>
                    <a:lnTo>
                      <a:pt x="3175000" y="0"/>
                    </a:lnTo>
                    <a:lnTo>
                      <a:pt x="6350000" y="5499100"/>
                    </a:lnTo>
                    <a:close/>
                  </a:path>
                </a:pathLst>
              </a:custGeom>
              <a:solidFill>
                <a:srgbClr val="020301"/>
              </a:solidFill>
            </p:spPr>
          </p:sp>
        </p:grp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510847" y="1057525"/>
            <a:ext cx="3602475" cy="253650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3">
            <a:alphaModFix amt="25000"/>
          </a:blip>
          <a:srcRect t="19946" b="19946"/>
          <a:stretch>
            <a:fillRect/>
          </a:stretch>
        </p:blipFill>
        <p:spPr>
          <a:xfrm>
            <a:off x="0" y="0"/>
            <a:ext cx="12192000" cy="4825373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685801" y="206696"/>
            <a:ext cx="7825047" cy="4312585"/>
            <a:chOff x="0" y="9525"/>
            <a:chExt cx="15650095" cy="8625169"/>
          </a:xfrm>
        </p:grpSpPr>
        <p:sp>
          <p:nvSpPr>
            <p:cNvPr id="9" name="TextBox 9"/>
            <p:cNvSpPr txBox="1"/>
            <p:nvPr/>
          </p:nvSpPr>
          <p:spPr>
            <a:xfrm>
              <a:off x="0" y="9525"/>
              <a:ext cx="15650091" cy="225702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609630">
                <a:lnSpc>
                  <a:spcPts val="4384"/>
                </a:lnSpc>
              </a:pPr>
              <a:r>
                <a:rPr lang="en-US" sz="3715" b="1" spc="37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YEN</a:t>
              </a:r>
              <a:r>
                <a:rPr lang="tr-TR" sz="3715" b="1" spc="37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İ</a:t>
              </a:r>
              <a:r>
                <a:rPr lang="en-US" sz="3715" b="1" spc="37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 YÖNETMEL</a:t>
              </a:r>
              <a:r>
                <a:rPr lang="tr-TR" sz="3715" b="1" spc="37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İ</a:t>
              </a:r>
              <a:r>
                <a:rPr lang="en-US" sz="3715" b="1" spc="37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K DOĞRULTUSUNDA;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2709997"/>
              <a:ext cx="15650095" cy="59246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609630">
                <a:lnSpc>
                  <a:spcPts val="3291"/>
                </a:lnSpc>
              </a:pPr>
              <a:r>
                <a:rPr lang="en-US" sz="2531" b="1" spc="202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YAPI RUHSATINA TÂB</a:t>
              </a:r>
              <a:r>
                <a:rPr lang="tr-TR" sz="2531" b="1" spc="202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İ</a:t>
              </a:r>
              <a:r>
                <a:rPr lang="en-US" sz="2531" b="1" spc="202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HER TÜRLÜ YAPIM </a:t>
              </a:r>
              <a:r>
                <a:rPr lang="tr-TR" sz="2531" b="1" spc="202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İ</a:t>
              </a:r>
              <a:r>
                <a:rPr lang="en-US" sz="2531" b="1" spc="202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Ş</a:t>
              </a:r>
              <a:r>
                <a:rPr lang="tr-TR" sz="2531" b="1" spc="202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İ</a:t>
              </a:r>
              <a:r>
                <a:rPr lang="en-US" sz="2531" b="1" spc="202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NDE, YAPI MÜTEAHH</a:t>
              </a:r>
              <a:r>
                <a:rPr lang="tr-TR" sz="2531" b="1" spc="202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İ</a:t>
              </a:r>
              <a:r>
                <a:rPr lang="en-US" sz="2531" b="1" spc="202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TL</a:t>
              </a:r>
              <a:r>
                <a:rPr lang="tr-TR" sz="2531" b="1" spc="202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İ</a:t>
              </a:r>
              <a:r>
                <a:rPr lang="en-US" sz="2531" b="1" spc="202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Ğ</a:t>
              </a:r>
              <a:r>
                <a:rPr lang="tr-TR" sz="2531" b="1" spc="202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İ</a:t>
              </a:r>
              <a:r>
                <a:rPr lang="en-US" sz="2531" b="1" spc="202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N</a:t>
              </a:r>
              <a:r>
                <a:rPr lang="tr-TR" sz="2531" b="1" spc="202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İ</a:t>
              </a:r>
              <a:r>
                <a:rPr lang="en-US" sz="2531" b="1" spc="202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ÜSTLENECEK OLAN GERÇEK VE TÜZEL K</a:t>
              </a:r>
              <a:r>
                <a:rPr lang="tr-TR" sz="2531" b="1" spc="202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İ</a:t>
              </a:r>
              <a:r>
                <a:rPr lang="en-US" sz="2531" b="1" spc="202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Ş</a:t>
              </a:r>
              <a:r>
                <a:rPr lang="tr-TR" sz="2531" b="1" spc="202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İ</a:t>
              </a:r>
              <a:r>
                <a:rPr lang="en-US" sz="2531" b="1" spc="202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LER;  EKONOM</a:t>
              </a:r>
              <a:r>
                <a:rPr lang="tr-TR" sz="2531" b="1" spc="202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İ</a:t>
              </a:r>
              <a:r>
                <a:rPr lang="en-US" sz="2531" b="1" spc="202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K VE MAL</a:t>
              </a:r>
              <a:r>
                <a:rPr lang="tr-TR" sz="2531" b="1" spc="202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İ</a:t>
              </a:r>
              <a:r>
                <a:rPr lang="en-US" sz="2531" b="1" spc="202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, MESLEK</a:t>
              </a:r>
              <a:r>
                <a:rPr lang="tr-TR" sz="2531" b="1" spc="202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İ</a:t>
              </a:r>
              <a:r>
                <a:rPr lang="en-US" sz="2531" b="1" spc="202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VE TEKN</a:t>
              </a:r>
              <a:r>
                <a:rPr lang="tr-TR" sz="2531" b="1" spc="202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İ</a:t>
              </a:r>
              <a:r>
                <a:rPr lang="en-US" sz="2531" b="1" spc="202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K YETERL</a:t>
              </a:r>
              <a:r>
                <a:rPr lang="tr-TR" sz="2531" b="1" spc="202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İ</a:t>
              </a:r>
              <a:r>
                <a:rPr lang="en-US" sz="2531" b="1" spc="202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KLER</a:t>
              </a:r>
              <a:r>
                <a:rPr lang="tr-TR" sz="2531" b="1" spc="202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İ</a:t>
              </a:r>
              <a:r>
                <a:rPr lang="en-US" sz="2531" b="1" spc="202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ESAS ALINARAK; </a:t>
              </a:r>
              <a:r>
                <a:rPr lang="en-US" sz="2531" b="1" spc="202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A, B, C, D, E, F, G, H VE GEÇ</a:t>
              </a:r>
              <a:r>
                <a:rPr lang="tr-TR" sz="2531" b="1" spc="202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İ</a:t>
              </a:r>
              <a:r>
                <a:rPr lang="en-US" sz="2531" b="1" spc="202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C</a:t>
              </a:r>
              <a:r>
                <a:rPr lang="tr-TR" sz="2531" b="1" spc="202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İ</a:t>
              </a:r>
              <a:r>
                <a:rPr lang="en-US" sz="2531" b="1" spc="202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OLMAK ÜZERE </a:t>
              </a:r>
              <a:r>
                <a:rPr lang="tr-TR" sz="2531" b="1" spc="202" dirty="0" smtClean="0">
                  <a:solidFill>
                    <a:srgbClr val="020301"/>
                  </a:solidFill>
                  <a:latin typeface="Century Gothic" panose="020B0502020202020204" pitchFamily="34" charset="0"/>
                </a:rPr>
                <a:t>SINIFLANDIRILMAKTADIR</a:t>
              </a:r>
              <a:r>
                <a:rPr lang="en-US" sz="2531" b="1" spc="202" dirty="0" smtClean="0">
                  <a:solidFill>
                    <a:srgbClr val="020301"/>
                  </a:solidFill>
                  <a:latin typeface="Century Gothic" panose="020B0502020202020204" pitchFamily="34" charset="0"/>
                </a:rPr>
                <a:t>.</a:t>
              </a:r>
              <a:endParaRPr lang="en-US" sz="2531" b="1" spc="202" dirty="0">
                <a:solidFill>
                  <a:srgbClr val="020301"/>
                </a:solidFill>
                <a:latin typeface="Century Gothic" panose="020B0502020202020204" pitchFamily="34" charset="0"/>
              </a:endParaRPr>
            </a:p>
          </p:txBody>
        </p:sp>
      </p:grpSp>
      <p:pic>
        <p:nvPicPr>
          <p:cNvPr id="11" name="Picture 11"/>
          <p:cNvPicPr>
            <a:picLocks noChangeAspect="1"/>
          </p:cNvPicPr>
          <p:nvPr/>
        </p:nvPicPr>
        <p:blipFill rotWithShape="1">
          <a:blip r:embed="rId4">
            <a:alphaModFix amt="82000"/>
          </a:blip>
          <a:srcRect l="2736" t="16560" b="50657"/>
          <a:stretch/>
        </p:blipFill>
        <p:spPr>
          <a:xfrm>
            <a:off x="0" y="4825374"/>
            <a:ext cx="12192000" cy="2131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146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Resim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4" y="0"/>
            <a:ext cx="12162906" cy="4949540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116379" y="2626822"/>
            <a:ext cx="11978640" cy="25804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pSp>
        <p:nvGrpSpPr>
          <p:cNvPr id="2" name="Group 2"/>
          <p:cNvGrpSpPr/>
          <p:nvPr/>
        </p:nvGrpSpPr>
        <p:grpSpPr>
          <a:xfrm>
            <a:off x="0" y="4829694"/>
            <a:ext cx="12192000" cy="2028305"/>
            <a:chOff x="0" y="0"/>
            <a:chExt cx="24911385" cy="5014905"/>
          </a:xfrm>
        </p:grpSpPr>
        <p:sp>
          <p:nvSpPr>
            <p:cNvPr id="3" name="AutoShape 3"/>
            <p:cNvSpPr/>
            <p:nvPr/>
          </p:nvSpPr>
          <p:spPr>
            <a:xfrm>
              <a:off x="0" y="786102"/>
              <a:ext cx="24911385" cy="4228804"/>
            </a:xfrm>
            <a:prstGeom prst="rect">
              <a:avLst/>
            </a:prstGeom>
            <a:solidFill>
              <a:srgbClr val="020301"/>
            </a:solidFill>
          </p:spPr>
        </p:sp>
        <p:grpSp>
          <p:nvGrpSpPr>
            <p:cNvPr id="4" name="Group 4"/>
            <p:cNvGrpSpPr/>
            <p:nvPr/>
          </p:nvGrpSpPr>
          <p:grpSpPr>
            <a:xfrm>
              <a:off x="1635292" y="0"/>
              <a:ext cx="1558232" cy="956493"/>
              <a:chOff x="0" y="0"/>
              <a:chExt cx="6350000" cy="549910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6350000" cy="54991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5499100">
                    <a:moveTo>
                      <a:pt x="0" y="5499100"/>
                    </a:moveTo>
                    <a:lnTo>
                      <a:pt x="3175000" y="0"/>
                    </a:lnTo>
                    <a:lnTo>
                      <a:pt x="6350000" y="5499100"/>
                    </a:lnTo>
                    <a:close/>
                  </a:path>
                </a:pathLst>
              </a:custGeom>
              <a:solidFill>
                <a:srgbClr val="020301"/>
              </a:solidFill>
            </p:spPr>
          </p:sp>
        </p:grpSp>
      </p:grpSp>
      <p:sp>
        <p:nvSpPr>
          <p:cNvPr id="7" name="TextBox 7"/>
          <p:cNvSpPr txBox="1"/>
          <p:nvPr/>
        </p:nvSpPr>
        <p:spPr>
          <a:xfrm>
            <a:off x="372301" y="5500010"/>
            <a:ext cx="11447398" cy="8438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3500"/>
              </a:lnSpc>
            </a:pPr>
            <a:r>
              <a:rPr lang="en-US" sz="2000" b="1" spc="23" dirty="0">
                <a:solidFill>
                  <a:srgbClr val="FFFFFF"/>
                </a:solidFill>
                <a:latin typeface="Century Gothic" panose="020B0502020202020204" pitchFamily="34" charset="0"/>
              </a:rPr>
              <a:t>YÖNETMEL</a:t>
            </a:r>
            <a:r>
              <a:rPr lang="tr-TR" sz="2000" b="1" spc="23" dirty="0">
                <a:solidFill>
                  <a:srgbClr val="FFFFFF"/>
                </a:solidFill>
                <a:latin typeface="Century Gothic" panose="020B0502020202020204" pitchFamily="34" charset="0"/>
              </a:rPr>
              <a:t>İ</a:t>
            </a:r>
            <a:r>
              <a:rPr lang="en-US" sz="2000" b="1" spc="23" dirty="0">
                <a:solidFill>
                  <a:srgbClr val="FFFFFF"/>
                </a:solidFill>
                <a:latin typeface="Century Gothic" panose="020B0502020202020204" pitchFamily="34" charset="0"/>
              </a:rPr>
              <a:t>K KAPSAMINDAK</a:t>
            </a:r>
            <a:r>
              <a:rPr lang="tr-TR" sz="2000" b="1" spc="23" dirty="0">
                <a:solidFill>
                  <a:srgbClr val="FFFFFF"/>
                </a:solidFill>
                <a:latin typeface="Century Gothic" panose="020B0502020202020204" pitchFamily="34" charset="0"/>
              </a:rPr>
              <a:t>İ</a:t>
            </a:r>
            <a:r>
              <a:rPr lang="en-US" sz="2000" b="1" spc="23" dirty="0">
                <a:solidFill>
                  <a:srgbClr val="FFFFFF"/>
                </a:solidFill>
                <a:latin typeface="Century Gothic" panose="020B0502020202020204" pitchFamily="34" charset="0"/>
              </a:rPr>
              <a:t> GRUPLANDIRMA S</a:t>
            </a:r>
            <a:r>
              <a:rPr lang="tr-TR" sz="2000" b="1" spc="23" dirty="0">
                <a:solidFill>
                  <a:srgbClr val="FFFFFF"/>
                </a:solidFill>
                <a:latin typeface="Century Gothic" panose="020B0502020202020204" pitchFamily="34" charset="0"/>
              </a:rPr>
              <a:t>İ</a:t>
            </a:r>
            <a:r>
              <a:rPr lang="en-US" sz="2000" b="1" spc="23" dirty="0">
                <a:solidFill>
                  <a:srgbClr val="FFFFFF"/>
                </a:solidFill>
                <a:latin typeface="Century Gothic" panose="020B0502020202020204" pitchFamily="34" charset="0"/>
              </a:rPr>
              <a:t>STEM</a:t>
            </a:r>
            <a:r>
              <a:rPr lang="tr-TR" sz="2000" b="1" spc="23" dirty="0">
                <a:solidFill>
                  <a:srgbClr val="FFFFFF"/>
                </a:solidFill>
                <a:latin typeface="Century Gothic" panose="020B0502020202020204" pitchFamily="34" charset="0"/>
              </a:rPr>
              <a:t>İ</a:t>
            </a:r>
            <a:r>
              <a:rPr lang="en-US" sz="2000" b="1" spc="23" dirty="0">
                <a:solidFill>
                  <a:srgbClr val="FFFFFF"/>
                </a:solidFill>
                <a:latin typeface="Century Gothic" panose="020B0502020202020204" pitchFamily="34" charset="0"/>
              </a:rPr>
              <a:t>NE GÖRE</a:t>
            </a:r>
            <a:r>
              <a:rPr lang="en-US" sz="2000" b="1" spc="23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;</a:t>
            </a:r>
            <a:r>
              <a:rPr lang="tr-TR" sz="2000" b="1" spc="23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 </a:t>
            </a:r>
            <a:r>
              <a:rPr lang="en-US" sz="2000" b="1" spc="47" dirty="0">
                <a:solidFill>
                  <a:srgbClr val="FFFFFF"/>
                </a:solidFill>
                <a:latin typeface="Century Gothic" panose="020B0502020202020204" pitchFamily="34" charset="0"/>
              </a:rPr>
              <a:t>GERÇEK/TÜZEL K</a:t>
            </a:r>
            <a:r>
              <a:rPr lang="tr-TR" sz="2000" b="1" spc="47" dirty="0">
                <a:solidFill>
                  <a:srgbClr val="FFFFFF"/>
                </a:solidFill>
                <a:latin typeface="Century Gothic" panose="020B0502020202020204" pitchFamily="34" charset="0"/>
              </a:rPr>
              <a:t>İ</a:t>
            </a:r>
            <a:r>
              <a:rPr lang="en-US" sz="2000" b="1" spc="47" dirty="0">
                <a:solidFill>
                  <a:srgbClr val="FFFFFF"/>
                </a:solidFill>
                <a:latin typeface="Century Gothic" panose="020B0502020202020204" pitchFamily="34" charset="0"/>
              </a:rPr>
              <a:t>Ş</a:t>
            </a:r>
            <a:r>
              <a:rPr lang="tr-TR" sz="2000" b="1" spc="47" dirty="0">
                <a:solidFill>
                  <a:srgbClr val="FFFFFF"/>
                </a:solidFill>
                <a:latin typeface="Century Gothic" panose="020B0502020202020204" pitchFamily="34" charset="0"/>
              </a:rPr>
              <a:t>İ</a:t>
            </a:r>
            <a:r>
              <a:rPr lang="en-US" sz="2000" b="1" spc="47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LER</a:t>
            </a:r>
            <a:r>
              <a:rPr lang="tr-TR" sz="2000" b="1" spc="47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 İÇİN</a:t>
            </a:r>
            <a:r>
              <a:rPr lang="en-US" sz="2000" b="1" spc="23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  </a:t>
            </a:r>
            <a:r>
              <a:rPr lang="en-US" sz="2000" b="1" spc="23" dirty="0">
                <a:solidFill>
                  <a:srgbClr val="FFFFFF"/>
                </a:solidFill>
                <a:latin typeface="Century Gothic" panose="020B0502020202020204" pitchFamily="34" charset="0"/>
              </a:rPr>
              <a:t>YUKARIDAK</a:t>
            </a:r>
            <a:r>
              <a:rPr lang="tr-TR" sz="2000" b="1" spc="23" dirty="0">
                <a:solidFill>
                  <a:srgbClr val="FFFFFF"/>
                </a:solidFill>
                <a:latin typeface="Century Gothic" panose="020B0502020202020204" pitchFamily="34" charset="0"/>
              </a:rPr>
              <a:t>İ</a:t>
            </a:r>
            <a:r>
              <a:rPr lang="en-US" sz="2000" b="1" spc="23" dirty="0">
                <a:solidFill>
                  <a:srgbClr val="FFFFFF"/>
                </a:solidFill>
                <a:latin typeface="Century Gothic" panose="020B0502020202020204" pitchFamily="34" charset="0"/>
              </a:rPr>
              <a:t> TABLODA VER</a:t>
            </a:r>
            <a:r>
              <a:rPr lang="tr-TR" sz="2000" b="1" spc="23" dirty="0">
                <a:solidFill>
                  <a:srgbClr val="FFFFFF"/>
                </a:solidFill>
                <a:latin typeface="Century Gothic" panose="020B0502020202020204" pitchFamily="34" charset="0"/>
              </a:rPr>
              <a:t>İ</a:t>
            </a:r>
            <a:r>
              <a:rPr lang="en-US" sz="2000" b="1" spc="23" dirty="0">
                <a:solidFill>
                  <a:srgbClr val="FFFFFF"/>
                </a:solidFill>
                <a:latin typeface="Century Gothic" panose="020B0502020202020204" pitchFamily="34" charset="0"/>
              </a:rPr>
              <a:t>LEN YETERL</a:t>
            </a:r>
            <a:r>
              <a:rPr lang="tr-TR" sz="2000" b="1" spc="23" dirty="0">
                <a:solidFill>
                  <a:srgbClr val="FFFFFF"/>
                </a:solidFill>
                <a:latin typeface="Century Gothic" panose="020B0502020202020204" pitchFamily="34" charset="0"/>
              </a:rPr>
              <a:t>İ</a:t>
            </a:r>
            <a:r>
              <a:rPr lang="en-US" sz="2000" b="1" spc="23" dirty="0">
                <a:solidFill>
                  <a:srgbClr val="FFFFFF"/>
                </a:solidFill>
                <a:latin typeface="Century Gothic" panose="020B0502020202020204" pitchFamily="34" charset="0"/>
              </a:rPr>
              <a:t>KLER</a:t>
            </a:r>
            <a:r>
              <a:rPr lang="tr-TR" sz="2000" b="1" spc="23" dirty="0">
                <a:solidFill>
                  <a:srgbClr val="FFFFFF"/>
                </a:solidFill>
                <a:latin typeface="Century Gothic" panose="020B0502020202020204" pitchFamily="34" charset="0"/>
              </a:rPr>
              <a:t>İ</a:t>
            </a:r>
            <a:r>
              <a:rPr lang="en-US" sz="2000" b="1" spc="23" dirty="0">
                <a:solidFill>
                  <a:srgbClr val="FFFFFF"/>
                </a:solidFill>
                <a:latin typeface="Century Gothic" panose="020B0502020202020204" pitchFamily="34" charset="0"/>
              </a:rPr>
              <a:t>N SAĞLANMASI GEREK</a:t>
            </a:r>
            <a:r>
              <a:rPr lang="tr-TR" sz="2000" b="1" spc="23" dirty="0">
                <a:solidFill>
                  <a:srgbClr val="FFFFFF"/>
                </a:solidFill>
                <a:latin typeface="Century Gothic" panose="020B0502020202020204" pitchFamily="34" charset="0"/>
              </a:rPr>
              <a:t>İ</a:t>
            </a:r>
            <a:r>
              <a:rPr lang="en-US" sz="2000" b="1" spc="23" dirty="0">
                <a:solidFill>
                  <a:srgbClr val="FFFFFF"/>
                </a:solidFill>
                <a:latin typeface="Century Gothic" panose="020B0502020202020204" pitchFamily="34" charset="0"/>
              </a:rPr>
              <a:t>R!</a:t>
            </a:r>
          </a:p>
        </p:txBody>
      </p:sp>
      <p:sp>
        <p:nvSpPr>
          <p:cNvPr id="14" name="Dikdörtgen 13"/>
          <p:cNvSpPr/>
          <p:nvPr/>
        </p:nvSpPr>
        <p:spPr>
          <a:xfrm>
            <a:off x="6387152" y="3916907"/>
            <a:ext cx="404884" cy="1546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TextBox 7"/>
          <p:cNvSpPr txBox="1"/>
          <p:nvPr/>
        </p:nvSpPr>
        <p:spPr>
          <a:xfrm>
            <a:off x="3353242" y="3738692"/>
            <a:ext cx="6472704" cy="3869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3500"/>
              </a:lnSpc>
            </a:pPr>
            <a:r>
              <a:rPr lang="tr-TR" sz="1400" b="1" spc="23" dirty="0" smtClean="0">
                <a:latin typeface="Century Gothic" panose="020B0502020202020204" pitchFamily="34" charset="0"/>
              </a:rPr>
              <a:t>2020</a:t>
            </a:r>
            <a:endParaRPr lang="en-US" sz="1400" b="1" spc="23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59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3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1388225"/>
            <a:ext cx="12192000" cy="5501187"/>
          </a:xfrm>
          <a:prstGeom prst="rect">
            <a:avLst/>
          </a:prstGeom>
          <a:solidFill>
            <a:schemeClr val="bg1"/>
          </a:solidFill>
        </p:spPr>
      </p:sp>
      <p:sp>
        <p:nvSpPr>
          <p:cNvPr id="5" name="TextBox 5"/>
          <p:cNvSpPr txBox="1"/>
          <p:nvPr/>
        </p:nvSpPr>
        <p:spPr>
          <a:xfrm>
            <a:off x="424413" y="485826"/>
            <a:ext cx="11229549" cy="5883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5114"/>
              </a:lnSpc>
            </a:pPr>
            <a:r>
              <a:rPr lang="tr-TR" sz="3500" b="1" spc="43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GEÇİCİ HÜKÜMLER</a:t>
            </a:r>
            <a:endParaRPr lang="en-US" sz="3500" b="1" spc="43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194945" y="1464150"/>
            <a:ext cx="11802109" cy="7463582"/>
            <a:chOff x="-182458" y="-273307"/>
            <a:chExt cx="15299061" cy="17157481"/>
          </a:xfrm>
        </p:grpSpPr>
        <p:sp>
          <p:nvSpPr>
            <p:cNvPr id="7" name="TextBox 7"/>
            <p:cNvSpPr txBox="1"/>
            <p:nvPr/>
          </p:nvSpPr>
          <p:spPr>
            <a:xfrm>
              <a:off x="0" y="-47625"/>
              <a:ext cx="14748390" cy="8720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609630">
                <a:lnSpc>
                  <a:spcPts val="3404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-182458" y="-273307"/>
              <a:ext cx="15299061" cy="1715748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342900" indent="-342900" algn="just" defTabSz="609630">
                <a:lnSpc>
                  <a:spcPts val="3600"/>
                </a:lnSpc>
                <a:buFont typeface="Wingdings" panose="05000000000000000000" pitchFamily="2" charset="2"/>
                <a:buChar char="q"/>
              </a:pPr>
              <a:r>
                <a:rPr lang="en-US" sz="2000" b="1" spc="117" dirty="0">
                  <a:latin typeface="Century Gothic" panose="020B0502020202020204" pitchFamily="34" charset="0"/>
                </a:rPr>
                <a:t>Bu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Yönetmeliğin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yürürlüğe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girdiği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tarihten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itibaren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3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yıl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süreyle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(02/06/2022)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mesleki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ve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teknik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deneyim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kriterlerinden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iş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gücü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yeterliği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ile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ekonomik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ve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mali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yeterliklerden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kısa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vadeli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banka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borçlarının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/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öz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kaynaklara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oranı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yeterliği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(R3)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aranmaz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.</a:t>
              </a:r>
            </a:p>
            <a:p>
              <a:pPr marL="342900" indent="-342900" algn="just" defTabSz="609630">
                <a:lnSpc>
                  <a:spcPts val="3600"/>
                </a:lnSpc>
                <a:buFont typeface="Wingdings" panose="05000000000000000000" pitchFamily="2" charset="2"/>
                <a:buChar char="q"/>
              </a:pPr>
              <a:endParaRPr lang="tr-TR" sz="1000" b="1" spc="24" dirty="0" smtClean="0">
                <a:latin typeface="Century Gothic" panose="020B0502020202020204" pitchFamily="34" charset="0"/>
              </a:endParaRPr>
            </a:p>
            <a:p>
              <a:pPr marL="342900" indent="-342900" algn="just" defTabSz="609630">
                <a:lnSpc>
                  <a:spcPts val="3600"/>
                </a:lnSpc>
                <a:buFont typeface="Wingdings" panose="05000000000000000000" pitchFamily="2" charset="2"/>
                <a:buChar char="q"/>
              </a:pPr>
              <a:r>
                <a:rPr lang="en-US" sz="2000" b="1" spc="117" dirty="0" smtClean="0">
                  <a:latin typeface="Century Gothic" panose="020B0502020202020204" pitchFamily="34" charset="0"/>
                </a:rPr>
                <a:t>02/12/2019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tarihinden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önce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;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Noter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onaylı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inşaat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yapım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sözleşmesi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düzenlenmiş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olup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,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yapı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ruhsatı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düzenlenmemiş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yapılarda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1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yıl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süreyle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müteahhit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yeterliği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aranmaz</a:t>
              </a:r>
              <a:r>
                <a:rPr lang="en-US" sz="2000" b="1" spc="117" dirty="0" smtClean="0">
                  <a:latin typeface="Century Gothic" panose="020B0502020202020204" pitchFamily="34" charset="0"/>
                </a:rPr>
                <a:t>.</a:t>
              </a:r>
              <a:endParaRPr lang="tr-TR" sz="2000" b="1" spc="117" dirty="0" smtClean="0">
                <a:latin typeface="Century Gothic" panose="020B0502020202020204" pitchFamily="34" charset="0"/>
              </a:endParaRPr>
            </a:p>
            <a:p>
              <a:pPr algn="just" defTabSz="609630">
                <a:lnSpc>
                  <a:spcPts val="3600"/>
                </a:lnSpc>
              </a:pPr>
              <a:endParaRPr lang="en-US" sz="2000" b="1" spc="117" dirty="0">
                <a:latin typeface="Century Gothic" panose="020B0502020202020204" pitchFamily="34" charset="0"/>
              </a:endParaRPr>
            </a:p>
            <a:p>
              <a:pPr marL="342900" indent="-342900" algn="just" defTabSz="609630">
                <a:lnSpc>
                  <a:spcPts val="3600"/>
                </a:lnSpc>
                <a:buFont typeface="Wingdings" panose="05000000000000000000" pitchFamily="2" charset="2"/>
                <a:buChar char="q"/>
              </a:pPr>
              <a:r>
                <a:rPr lang="en-US" sz="2000" b="1" spc="117" dirty="0">
                  <a:latin typeface="Century Gothic" panose="020B0502020202020204" pitchFamily="34" charset="0"/>
                </a:rPr>
                <a:t>02/12/2019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tarihinden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önce;Yapı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ruhsatı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alınmış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,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ruhsat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süresi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içerisinde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yapılan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tadilat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ruhsatı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başvurularında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,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müteahhit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yeterliği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 </a:t>
              </a:r>
              <a:r>
                <a:rPr lang="en-US" sz="2000" b="1" spc="117" dirty="0" err="1">
                  <a:latin typeface="Century Gothic" panose="020B0502020202020204" pitchFamily="34" charset="0"/>
                </a:rPr>
                <a:t>aranmaz</a:t>
              </a:r>
              <a:r>
                <a:rPr lang="en-US" sz="2000" b="1" spc="117" dirty="0">
                  <a:latin typeface="Century Gothic" panose="020B0502020202020204" pitchFamily="34" charset="0"/>
                </a:rPr>
                <a:t>.</a:t>
              </a:r>
            </a:p>
            <a:p>
              <a:pPr marL="342900" indent="-342900" algn="just" defTabSz="609630">
                <a:lnSpc>
                  <a:spcPts val="3600"/>
                </a:lnSpc>
                <a:buFont typeface="Wingdings" panose="05000000000000000000" pitchFamily="2" charset="2"/>
                <a:buChar char="q"/>
              </a:pPr>
              <a:endParaRPr lang="tr-TR" sz="2150" b="1" spc="24" dirty="0" smtClean="0">
                <a:solidFill>
                  <a:srgbClr val="000000"/>
                </a:solidFill>
                <a:latin typeface="Century Gothic" panose="020B0502020202020204" pitchFamily="34" charset="0"/>
              </a:endParaRPr>
            </a:p>
            <a:p>
              <a:pPr marL="342900" indent="-342900" algn="just" defTabSz="609630">
                <a:lnSpc>
                  <a:spcPts val="3600"/>
                </a:lnSpc>
                <a:buFont typeface="Wingdings" panose="05000000000000000000" pitchFamily="2" charset="2"/>
                <a:buChar char="q"/>
              </a:pPr>
              <a:endParaRPr lang="tr-TR" sz="2150" b="1" spc="24" dirty="0" smtClean="0">
                <a:solidFill>
                  <a:srgbClr val="000000"/>
                </a:solidFill>
                <a:latin typeface="Century Gothic" panose="020B0502020202020204" pitchFamily="34" charset="0"/>
              </a:endParaRPr>
            </a:p>
            <a:p>
              <a:pPr algn="just" defTabSz="609630">
                <a:lnSpc>
                  <a:spcPts val="3900"/>
                </a:lnSpc>
              </a:pPr>
              <a:endParaRPr lang="tr-TR" sz="2150" b="1" spc="24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just" defTabSz="609630">
                <a:lnSpc>
                  <a:spcPts val="3900"/>
                </a:lnSpc>
              </a:pPr>
              <a:endParaRPr lang="en-US" sz="2150" b="1" spc="26" dirty="0">
                <a:solidFill>
                  <a:srgbClr val="020301"/>
                </a:solidFill>
                <a:latin typeface="Century Gothic" panose="020B0502020202020204" pitchFamily="34" charset="0"/>
              </a:endParaRPr>
            </a:p>
            <a:p>
              <a:pPr algn="just" defTabSz="609630">
                <a:lnSpc>
                  <a:spcPts val="3600"/>
                </a:lnSpc>
              </a:pPr>
              <a:endParaRPr lang="en-US" sz="2400" b="1" spc="24" dirty="0">
                <a:solidFill>
                  <a:srgbClr val="000000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46177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72950" cy="6848475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1557" y="2296997"/>
            <a:ext cx="257175" cy="219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960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B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alphaModFix amt="12000"/>
          </a:blip>
          <a:srcRect t="12794" b="12500"/>
          <a:stretch>
            <a:fillRect/>
          </a:stretch>
        </p:blipFill>
        <p:spPr>
          <a:xfrm>
            <a:off x="0" y="0"/>
            <a:ext cx="12192000" cy="6983376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4364182" y="-289224"/>
            <a:ext cx="7580477" cy="5132034"/>
            <a:chOff x="-862190" y="-47625"/>
            <a:chExt cx="15160954" cy="10264068"/>
          </a:xfrm>
        </p:grpSpPr>
        <p:sp>
          <p:nvSpPr>
            <p:cNvPr id="9" name="TextBox 9"/>
            <p:cNvSpPr txBox="1"/>
            <p:nvPr/>
          </p:nvSpPr>
          <p:spPr>
            <a:xfrm>
              <a:off x="0" y="-47625"/>
              <a:ext cx="14298764" cy="9489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609630">
                <a:lnSpc>
                  <a:spcPts val="3650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-862190" y="2060365"/>
              <a:ext cx="14979012" cy="815607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669290" marR="151130" algn="ctr">
                <a:lnSpc>
                  <a:spcPct val="100000"/>
                </a:lnSpc>
              </a:pPr>
              <a:r>
                <a:rPr lang="tr-TR" sz="2500" b="1" spc="-5" dirty="0">
                  <a:latin typeface="Century Gothic"/>
                  <a:cs typeface="Century Gothic"/>
                </a:rPr>
                <a:t>Müteahhitlik başvuruları için gerekli tüm evraklar, </a:t>
              </a:r>
              <a:r>
                <a:rPr lang="tr-TR" sz="2500" b="1" spc="-5" dirty="0" smtClean="0">
                  <a:latin typeface="Century Gothic"/>
                  <a:cs typeface="Century Gothic"/>
                </a:rPr>
                <a:t>koşullar </a:t>
              </a:r>
              <a:r>
                <a:rPr lang="tr-TR" sz="2500" b="1" spc="-5" dirty="0">
                  <a:latin typeface="Century Gothic"/>
                  <a:cs typeface="Century Gothic"/>
                </a:rPr>
                <a:t>ve açıklamalar </a:t>
              </a:r>
            </a:p>
            <a:p>
              <a:pPr marL="669290" marR="151130" algn="ctr">
                <a:lnSpc>
                  <a:spcPct val="100000"/>
                </a:lnSpc>
              </a:pPr>
              <a:endParaRPr lang="tr-TR" sz="2500" b="1" spc="-5" dirty="0">
                <a:latin typeface="Century Gothic"/>
                <a:cs typeface="Century Gothic"/>
              </a:endParaRPr>
            </a:p>
            <a:p>
              <a:pPr marL="669290" marR="151130" algn="ctr">
                <a:lnSpc>
                  <a:spcPct val="100000"/>
                </a:lnSpc>
              </a:pPr>
              <a:r>
                <a:rPr lang="tr-TR" sz="4000" b="1" u="sng" spc="-5" dirty="0" smtClean="0">
                  <a:solidFill>
                    <a:srgbClr val="FF0000"/>
                  </a:solidFill>
                  <a:latin typeface="Century Gothic"/>
                  <a:cs typeface="Century Gothic"/>
                </a:rPr>
                <a:t>kirklareli.csb.gov.tr</a:t>
              </a:r>
              <a:endParaRPr lang="tr-TR" sz="4000" b="1" u="sng" spc="-5" dirty="0">
                <a:solidFill>
                  <a:srgbClr val="FF0000"/>
                </a:solidFill>
                <a:latin typeface="Century Gothic"/>
                <a:cs typeface="Century Gothic"/>
              </a:endParaRPr>
            </a:p>
            <a:p>
              <a:pPr marL="669290" marR="151130" algn="ctr">
                <a:lnSpc>
                  <a:spcPct val="100000"/>
                </a:lnSpc>
              </a:pPr>
              <a:endParaRPr lang="tr-TR" sz="2500" b="1" spc="-5" dirty="0">
                <a:latin typeface="Century Gothic"/>
                <a:cs typeface="Century Gothic"/>
              </a:endParaRPr>
            </a:p>
            <a:p>
              <a:pPr marL="669290" marR="151130" algn="ctr">
                <a:lnSpc>
                  <a:spcPct val="100000"/>
                </a:lnSpc>
              </a:pPr>
              <a:r>
                <a:rPr lang="tr-TR" sz="2500" b="1" spc="-5" dirty="0" smtClean="0">
                  <a:latin typeface="Century Gothic"/>
                  <a:cs typeface="Century Gothic"/>
                </a:rPr>
                <a:t>web adresimizde</a:t>
              </a:r>
            </a:p>
            <a:p>
              <a:pPr marL="669290" marR="151130" algn="ctr">
                <a:lnSpc>
                  <a:spcPct val="100000"/>
                </a:lnSpc>
              </a:pPr>
              <a:r>
                <a:rPr lang="tr-TR" sz="2500" b="1" spc="-5" dirty="0" smtClean="0">
                  <a:solidFill>
                    <a:srgbClr val="FF0000"/>
                  </a:solidFill>
                  <a:latin typeface="Century Gothic"/>
                  <a:cs typeface="Century Gothic"/>
                </a:rPr>
                <a:t>Yapı Müteahhitliği Yetki Belge</a:t>
              </a:r>
            </a:p>
            <a:p>
              <a:pPr marL="669290" marR="151130" algn="ctr">
                <a:lnSpc>
                  <a:spcPct val="100000"/>
                </a:lnSpc>
              </a:pPr>
              <a:r>
                <a:rPr lang="tr-TR" sz="2500" b="1" spc="-5" dirty="0" smtClean="0">
                  <a:solidFill>
                    <a:srgbClr val="FF0000"/>
                  </a:solidFill>
                  <a:latin typeface="Century Gothic"/>
                  <a:cs typeface="Century Gothic"/>
                </a:rPr>
                <a:t>Numarası Başvuru Kılavuzu </a:t>
              </a:r>
            </a:p>
            <a:p>
              <a:pPr marL="669290" marR="151130" algn="ctr">
                <a:lnSpc>
                  <a:spcPct val="100000"/>
                </a:lnSpc>
              </a:pPr>
              <a:r>
                <a:rPr lang="tr-TR" sz="2500" b="1" spc="-5" dirty="0">
                  <a:latin typeface="Century Gothic"/>
                  <a:cs typeface="Century Gothic"/>
                </a:rPr>
                <a:t>b</a:t>
              </a:r>
              <a:r>
                <a:rPr lang="tr-TR" sz="2500" b="1" spc="-5" dirty="0" smtClean="0">
                  <a:latin typeface="Century Gothic"/>
                  <a:cs typeface="Century Gothic"/>
                </a:rPr>
                <a:t>aşlığı altında </a:t>
              </a:r>
              <a:r>
                <a:rPr lang="tr-TR" sz="2500" b="1" spc="-5" dirty="0">
                  <a:latin typeface="Century Gothic"/>
                  <a:cs typeface="Century Gothic"/>
                </a:rPr>
                <a:t>yayımlanmıştır</a:t>
              </a:r>
              <a:r>
                <a:rPr lang="tr-TR" sz="2500" b="1" spc="-5" dirty="0" smtClean="0">
                  <a:latin typeface="Century Gothic"/>
                  <a:cs typeface="Century Gothic"/>
                </a:rPr>
                <a:t>.</a:t>
              </a:r>
            </a:p>
            <a:p>
              <a:pPr marL="669290" marR="151130" algn="ctr">
                <a:lnSpc>
                  <a:spcPct val="100000"/>
                </a:lnSpc>
              </a:pPr>
              <a:endParaRPr lang="tr-TR" sz="2500" b="1" spc="-5" dirty="0">
                <a:latin typeface="Century Gothic"/>
                <a:cs typeface="Century Gothic"/>
              </a:endParaRPr>
            </a:p>
          </p:txBody>
        </p:sp>
      </p:grpSp>
      <p:pic>
        <p:nvPicPr>
          <p:cNvPr id="12" name="Resim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42087"/>
            <a:ext cx="2733675" cy="6900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394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 rot="5400000">
            <a:off x="434927" y="488064"/>
            <a:ext cx="115357" cy="70809"/>
            <a:chOff x="0" y="0"/>
            <a:chExt cx="6350000" cy="54991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350000" cy="5499100"/>
            </a:xfrm>
            <a:custGeom>
              <a:avLst/>
              <a:gdLst/>
              <a:ahLst/>
              <a:cxnLst/>
              <a:rect l="l" t="t" r="r" b="b"/>
              <a:pathLst>
                <a:path w="6350000" h="5499100">
                  <a:moveTo>
                    <a:pt x="0" y="5499100"/>
                  </a:moveTo>
                  <a:lnTo>
                    <a:pt x="3175000" y="0"/>
                  </a:lnTo>
                  <a:lnTo>
                    <a:pt x="6350000" y="549910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27934" y="685800"/>
            <a:ext cx="11736132" cy="6060296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3101184" y="86215"/>
            <a:ext cx="6523033" cy="6027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4720"/>
              </a:lnSpc>
            </a:pPr>
            <a:r>
              <a:rPr lang="en-US" sz="4000" b="1" spc="40" dirty="0">
                <a:solidFill>
                  <a:srgbClr val="020301"/>
                </a:solidFill>
                <a:latin typeface="Century Gothic" panose="020B0502020202020204" pitchFamily="34" charset="0"/>
              </a:rPr>
              <a:t>BAŞVURU ÜCRETLER</a:t>
            </a:r>
            <a:r>
              <a:rPr lang="tr-TR" sz="4000" b="1" spc="40" dirty="0">
                <a:solidFill>
                  <a:srgbClr val="020301"/>
                </a:solidFill>
                <a:latin typeface="Century Gothic" panose="020B0502020202020204" pitchFamily="34" charset="0"/>
              </a:rPr>
              <a:t>İ</a:t>
            </a:r>
            <a:endParaRPr lang="en-US" sz="4000" b="1" spc="40" dirty="0">
              <a:solidFill>
                <a:srgbClr val="02030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010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88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DB1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3"/>
          <p:cNvPicPr>
            <a:picLocks noChangeAspect="1"/>
          </p:cNvPicPr>
          <p:nvPr/>
        </p:nvPicPr>
        <p:blipFill>
          <a:blip r:embed="rId2">
            <a:alphaModFix amt="15000"/>
          </a:blip>
          <a:srcRect t="7310" b="7310"/>
          <a:stretch>
            <a:fillRect/>
          </a:stretch>
        </p:blipFill>
        <p:spPr>
          <a:xfrm>
            <a:off x="0" y="0"/>
            <a:ext cx="12192000" cy="6857157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0" y="0"/>
            <a:ext cx="12192000" cy="6959600"/>
          </a:xfrm>
          <a:prstGeom prst="rect">
            <a:avLst/>
          </a:prstGeom>
          <a:solidFill>
            <a:srgbClr val="020301"/>
          </a:solidFill>
        </p:spPr>
      </p:sp>
      <p:sp>
        <p:nvSpPr>
          <p:cNvPr id="32" name="AutoShape 2"/>
          <p:cNvSpPr/>
          <p:nvPr/>
        </p:nvSpPr>
        <p:spPr>
          <a:xfrm rot="5400000">
            <a:off x="5460532" y="-2807826"/>
            <a:ext cx="1270935" cy="12192002"/>
          </a:xfrm>
          <a:prstGeom prst="rect">
            <a:avLst/>
          </a:prstGeom>
          <a:solidFill>
            <a:srgbClr val="FFDB15"/>
          </a:solidFill>
        </p:spPr>
      </p:sp>
      <p:sp>
        <p:nvSpPr>
          <p:cNvPr id="14" name="TextBox 14"/>
          <p:cNvSpPr txBox="1"/>
          <p:nvPr/>
        </p:nvSpPr>
        <p:spPr>
          <a:xfrm>
            <a:off x="919006" y="3060325"/>
            <a:ext cx="10727224" cy="6540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5114"/>
              </a:lnSpc>
            </a:pPr>
            <a:r>
              <a:rPr lang="en-US" sz="4334" b="1" spc="43" dirty="0" smtClean="0">
                <a:latin typeface="Century Gothic" panose="020B0502020202020204" pitchFamily="34" charset="0"/>
              </a:rPr>
              <a:t>TEŞEKKÜR</a:t>
            </a:r>
            <a:r>
              <a:rPr lang="tr-TR" sz="4334" b="1" spc="43" dirty="0" smtClean="0">
                <a:latin typeface="Century Gothic" panose="020B0502020202020204" pitchFamily="34" charset="0"/>
              </a:rPr>
              <a:t>LER</a:t>
            </a:r>
            <a:endParaRPr lang="en-US" sz="4334" b="1" spc="43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171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3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1662546"/>
            <a:ext cx="12192000" cy="5226866"/>
          </a:xfrm>
          <a:prstGeom prst="rect">
            <a:avLst/>
          </a:prstGeom>
          <a:solidFill>
            <a:schemeClr val="bg1"/>
          </a:solidFill>
        </p:spPr>
      </p:sp>
      <p:sp>
        <p:nvSpPr>
          <p:cNvPr id="5" name="TextBox 5"/>
          <p:cNvSpPr txBox="1"/>
          <p:nvPr/>
        </p:nvSpPr>
        <p:spPr>
          <a:xfrm>
            <a:off x="424413" y="485826"/>
            <a:ext cx="11229549" cy="6540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5114"/>
              </a:lnSpc>
            </a:pPr>
            <a:r>
              <a:rPr lang="en-US" sz="3500" b="1" spc="43" dirty="0">
                <a:solidFill>
                  <a:srgbClr val="FFFFFF"/>
                </a:solidFill>
                <a:latin typeface="Century Gothic" panose="020B0502020202020204" pitchFamily="34" charset="0"/>
              </a:rPr>
              <a:t>YÖNETMEL</a:t>
            </a:r>
            <a:r>
              <a:rPr lang="tr-TR" sz="3500" b="1" spc="43" dirty="0">
                <a:solidFill>
                  <a:srgbClr val="FFFFFF"/>
                </a:solidFill>
                <a:latin typeface="Century Gothic" panose="020B0502020202020204" pitchFamily="34" charset="0"/>
              </a:rPr>
              <a:t>İ</a:t>
            </a:r>
            <a:r>
              <a:rPr lang="en-US" sz="3500" b="1" spc="43" dirty="0">
                <a:solidFill>
                  <a:srgbClr val="FFFFFF"/>
                </a:solidFill>
                <a:latin typeface="Century Gothic" panose="020B0502020202020204" pitchFamily="34" charset="0"/>
              </a:rPr>
              <a:t>K </a:t>
            </a:r>
            <a:r>
              <a:rPr lang="en-US" sz="3500" b="1" spc="43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KAPSAMI</a:t>
            </a:r>
            <a:r>
              <a:rPr lang="tr-TR" sz="3500" b="1" spc="43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 VE KAPSAM DIŞI KANUNLAR</a:t>
            </a:r>
            <a:r>
              <a:rPr lang="en-US" sz="3500" b="1" spc="43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;</a:t>
            </a:r>
            <a:endParaRPr lang="en-US" sz="3500" b="1" spc="43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6" name="Group 6"/>
          <p:cNvGrpSpPr/>
          <p:nvPr/>
        </p:nvGrpSpPr>
        <p:grpSpPr>
          <a:xfrm>
            <a:off x="209782" y="1871474"/>
            <a:ext cx="11982218" cy="4770537"/>
            <a:chOff x="-182458" y="-273307"/>
            <a:chExt cx="15532536" cy="9541074"/>
          </a:xfrm>
        </p:grpSpPr>
        <p:sp>
          <p:nvSpPr>
            <p:cNvPr id="7" name="TextBox 7"/>
            <p:cNvSpPr txBox="1"/>
            <p:nvPr/>
          </p:nvSpPr>
          <p:spPr>
            <a:xfrm>
              <a:off x="0" y="-47625"/>
              <a:ext cx="14748390" cy="8720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609630">
                <a:lnSpc>
                  <a:spcPts val="3404"/>
                </a:lnSpc>
              </a:pPr>
              <a:endParaRPr sz="120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-182458" y="-273307"/>
              <a:ext cx="15532536" cy="954107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marL="342900" indent="-342900" algn="just" defTabSz="609630">
                <a:lnSpc>
                  <a:spcPts val="3600"/>
                </a:lnSpc>
                <a:buFont typeface="Wingdings" panose="05000000000000000000" pitchFamily="2" charset="2"/>
                <a:buChar char="q"/>
              </a:pPr>
              <a:endParaRPr lang="tr-TR" sz="2150" b="1" spc="24" dirty="0" smtClean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marL="342900" indent="-342900" algn="just" defTabSz="609630">
                <a:lnSpc>
                  <a:spcPts val="3600"/>
                </a:lnSpc>
                <a:buFont typeface="Wingdings" panose="05000000000000000000" pitchFamily="2" charset="2"/>
                <a:buChar char="q"/>
              </a:pPr>
              <a:r>
                <a:rPr lang="en-US" sz="2150" b="1" spc="24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Bu </a:t>
              </a:r>
              <a:r>
                <a:rPr lang="en-US" sz="2150" b="1" spc="24" dirty="0" err="1">
                  <a:solidFill>
                    <a:srgbClr val="FF0000"/>
                  </a:solidFill>
                  <a:latin typeface="Century Gothic" panose="020B0502020202020204" pitchFamily="34" charset="0"/>
                </a:rPr>
                <a:t>Yönetmelik</a:t>
              </a:r>
              <a:r>
                <a:rPr lang="en-US" sz="2150" b="1" spc="24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; </a:t>
              </a:r>
              <a:r>
                <a:rPr lang="en-US" sz="2150" b="1" spc="24" dirty="0" err="1">
                  <a:solidFill>
                    <a:srgbClr val="FF0000"/>
                  </a:solidFill>
                  <a:latin typeface="Century Gothic" panose="020B0502020202020204" pitchFamily="34" charset="0"/>
                </a:rPr>
                <a:t>yapı</a:t>
              </a:r>
              <a:r>
                <a:rPr lang="en-US" sz="2150" b="1" spc="24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150" b="1" spc="24" dirty="0" err="1">
                  <a:solidFill>
                    <a:srgbClr val="FF0000"/>
                  </a:solidFill>
                  <a:latin typeface="Century Gothic" panose="020B0502020202020204" pitchFamily="34" charset="0"/>
                </a:rPr>
                <a:t>ruhsatına</a:t>
              </a:r>
              <a:r>
                <a:rPr lang="en-US" sz="2150" b="1" spc="24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150" b="1" spc="24" dirty="0" err="1">
                  <a:solidFill>
                    <a:srgbClr val="FF0000"/>
                  </a:solidFill>
                  <a:latin typeface="Century Gothic" panose="020B0502020202020204" pitchFamily="34" charset="0"/>
                </a:rPr>
                <a:t>tâbi</a:t>
              </a:r>
              <a:r>
                <a:rPr lang="en-US" sz="2150" b="1" spc="24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 her </a:t>
              </a:r>
              <a:r>
                <a:rPr lang="en-US" sz="2150" b="1" spc="24" dirty="0" err="1">
                  <a:solidFill>
                    <a:srgbClr val="FF0000"/>
                  </a:solidFill>
                  <a:latin typeface="Century Gothic" panose="020B0502020202020204" pitchFamily="34" charset="0"/>
                </a:rPr>
                <a:t>türlü</a:t>
              </a:r>
              <a:r>
                <a:rPr lang="en-US" sz="2150" b="1" spc="24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150" b="1" spc="24" dirty="0" err="1">
                  <a:solidFill>
                    <a:srgbClr val="FF0000"/>
                  </a:solidFill>
                  <a:latin typeface="Century Gothic" panose="020B0502020202020204" pitchFamily="34" charset="0"/>
                </a:rPr>
                <a:t>yapım</a:t>
              </a:r>
              <a:r>
                <a:rPr lang="en-US" sz="2150" b="1" spc="24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150" b="1" spc="24" dirty="0" err="1">
                  <a:solidFill>
                    <a:srgbClr val="FF0000"/>
                  </a:solidFill>
                  <a:latin typeface="Century Gothic" panose="020B0502020202020204" pitchFamily="34" charset="0"/>
                </a:rPr>
                <a:t>işinde</a:t>
              </a:r>
              <a:r>
                <a:rPr lang="en-US" sz="2150" b="1" spc="24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, </a:t>
              </a:r>
              <a:r>
                <a:rPr lang="en-US" sz="2150" b="1" spc="24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yapı</a:t>
              </a:r>
              <a:r>
                <a:rPr lang="en-US" sz="2150" b="1" spc="24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150" b="1" spc="24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müteahhitliğini</a:t>
              </a:r>
              <a:r>
                <a:rPr lang="en-US" sz="2150" b="1" spc="24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150" b="1" spc="24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üstlenecek</a:t>
              </a:r>
              <a:r>
                <a:rPr lang="en-US" sz="2150" b="1" spc="24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150" b="1" spc="24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olan</a:t>
              </a:r>
              <a:r>
                <a:rPr lang="en-US" sz="2150" b="1" spc="24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150" b="1" spc="24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gerçek</a:t>
              </a:r>
              <a:r>
                <a:rPr lang="en-US" sz="2150" b="1" spc="24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150" b="1" spc="24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ve</a:t>
              </a:r>
              <a:r>
                <a:rPr lang="en-US" sz="2150" b="1" spc="24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150" b="1" spc="24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tüzel</a:t>
              </a:r>
              <a:r>
                <a:rPr lang="en-US" sz="2150" b="1" spc="24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150" b="1" spc="24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kişileri</a:t>
              </a:r>
              <a:r>
                <a:rPr lang="en-US" sz="2150" b="1" spc="24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150" b="1" spc="24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kapsar</a:t>
              </a:r>
              <a:r>
                <a:rPr lang="en-US" sz="2150" b="1" spc="24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.</a:t>
              </a:r>
              <a:r>
                <a:rPr lang="en-US" sz="2150" b="1" spc="24" dirty="0">
                  <a:solidFill>
                    <a:srgbClr val="000000"/>
                  </a:solidFill>
                  <a:latin typeface="Century Gothic" panose="020B0502020202020204" pitchFamily="34" charset="0"/>
                </a:rPr>
                <a:t> </a:t>
              </a:r>
              <a:endParaRPr lang="tr-TR" sz="2150" b="1" spc="24" dirty="0" smtClean="0">
                <a:solidFill>
                  <a:srgbClr val="000000"/>
                </a:solidFill>
                <a:latin typeface="Century Gothic" panose="020B0502020202020204" pitchFamily="34" charset="0"/>
              </a:endParaRPr>
            </a:p>
            <a:p>
              <a:pPr algn="just" defTabSz="609630">
                <a:lnSpc>
                  <a:spcPts val="3600"/>
                </a:lnSpc>
              </a:pPr>
              <a:endParaRPr lang="tr-TR" sz="2150" b="1" spc="24" dirty="0" smtClean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marL="342900" indent="-342900" algn="just" defTabSz="609630">
                <a:lnSpc>
                  <a:spcPts val="3600"/>
                </a:lnSpc>
                <a:buFont typeface="Wingdings" panose="05000000000000000000" pitchFamily="2" charset="2"/>
                <a:buChar char="q"/>
              </a:pPr>
              <a:endParaRPr lang="tr-TR" sz="2150" b="1" spc="24" dirty="0" smtClean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marL="342900" indent="-342900" algn="just" defTabSz="609630">
                <a:lnSpc>
                  <a:spcPts val="3900"/>
                </a:lnSpc>
                <a:buFont typeface="Wingdings" panose="05000000000000000000" pitchFamily="2" charset="2"/>
                <a:buChar char="q"/>
              </a:pPr>
              <a:r>
                <a:rPr lang="tr-TR" sz="2150" b="1" dirty="0" smtClean="0">
                  <a:solidFill>
                    <a:srgbClr val="FF0000"/>
                  </a:solidFill>
                  <a:latin typeface="Century Gothic" panose="020B0502020202020204" pitchFamily="34" charset="0"/>
                </a:rPr>
                <a:t>Bu Yönetmelik; </a:t>
              </a:r>
              <a:r>
                <a:rPr lang="en-US" sz="2150" b="1" spc="26" dirty="0" smtClean="0">
                  <a:solidFill>
                    <a:srgbClr val="020301"/>
                  </a:solidFill>
                  <a:latin typeface="Century Gothic" panose="020B0502020202020204" pitchFamily="34" charset="0"/>
                </a:rPr>
                <a:t>4734 </a:t>
              </a:r>
              <a:r>
                <a:rPr lang="en-US" sz="2150" b="1" spc="26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Sayılı</a:t>
              </a:r>
              <a:r>
                <a:rPr lang="en-US" sz="2150" b="1" spc="26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150" b="1" spc="26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Kamu</a:t>
              </a:r>
              <a:r>
                <a:rPr lang="en-US" sz="2150" b="1" spc="26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150" b="1" spc="26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İhale</a:t>
              </a:r>
              <a:r>
                <a:rPr lang="en-US" sz="2150" b="1" spc="26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150" b="1" spc="26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Kanunu</a:t>
              </a:r>
              <a:r>
                <a:rPr lang="en-US" sz="2150" b="1" spc="26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tr-TR" sz="2150" b="1" spc="26" dirty="0" smtClean="0">
                  <a:solidFill>
                    <a:srgbClr val="020301"/>
                  </a:solidFill>
                  <a:latin typeface="Century Gothic" panose="020B0502020202020204" pitchFamily="34" charset="0"/>
                </a:rPr>
                <a:t>ile</a:t>
              </a:r>
              <a:r>
                <a:rPr lang="tr-TR" sz="2150" b="1" spc="26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150" b="1" spc="26" dirty="0" smtClean="0">
                  <a:solidFill>
                    <a:srgbClr val="020301"/>
                  </a:solidFill>
                  <a:latin typeface="Century Gothic" panose="020B0502020202020204" pitchFamily="34" charset="0"/>
                </a:rPr>
                <a:t>2886 </a:t>
              </a:r>
              <a:r>
                <a:rPr lang="en-US" sz="2150" b="1" spc="26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sayılı</a:t>
              </a:r>
              <a:r>
                <a:rPr lang="en-US" sz="2150" b="1" spc="26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150" b="1" spc="26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Devlet</a:t>
              </a:r>
              <a:r>
                <a:rPr lang="en-US" sz="2150" b="1" spc="26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150" b="1" spc="26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İhale</a:t>
              </a:r>
              <a:r>
                <a:rPr lang="en-US" sz="2150" b="1" spc="26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150" b="1" spc="26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Kanunu</a:t>
              </a:r>
              <a:r>
                <a:rPr lang="en-US" sz="2150" b="1" spc="26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150" b="1" spc="26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Kapsamındaki</a:t>
              </a:r>
              <a:r>
                <a:rPr lang="en-US" sz="2150" b="1" spc="26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tr-TR" sz="2150" b="1" spc="26" dirty="0" smtClean="0">
                  <a:solidFill>
                    <a:srgbClr val="020301"/>
                  </a:solidFill>
                  <a:latin typeface="Century Gothic" panose="020B0502020202020204" pitchFamily="34" charset="0"/>
                </a:rPr>
                <a:t>yapım işlerini kapsamaz.</a:t>
              </a:r>
              <a:r>
                <a:rPr lang="en-US" sz="2150" b="1" spc="24" dirty="0">
                  <a:solidFill>
                    <a:srgbClr val="FF0000"/>
                  </a:solidFill>
                  <a:latin typeface="Century Gothic" panose="020B0502020202020204" pitchFamily="34" charset="0"/>
                </a:rPr>
                <a:t> </a:t>
              </a:r>
              <a:endParaRPr lang="tr-TR" sz="2150" b="1" spc="24" dirty="0" smtClean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marL="342900" indent="-342900" algn="just" defTabSz="609630">
                <a:lnSpc>
                  <a:spcPts val="3900"/>
                </a:lnSpc>
                <a:buFont typeface="Wingdings" panose="05000000000000000000" pitchFamily="2" charset="2"/>
                <a:buChar char="q"/>
              </a:pPr>
              <a:endParaRPr lang="tr-TR" sz="2150" b="1" spc="24" dirty="0">
                <a:solidFill>
                  <a:srgbClr val="FF0000"/>
                </a:solidFill>
                <a:latin typeface="Century Gothic" panose="020B0502020202020204" pitchFamily="34" charset="0"/>
              </a:endParaRPr>
            </a:p>
            <a:p>
              <a:pPr algn="just" defTabSz="609630">
                <a:lnSpc>
                  <a:spcPts val="3900"/>
                </a:lnSpc>
              </a:pPr>
              <a:endParaRPr lang="en-US" sz="2150" b="1" spc="26" dirty="0">
                <a:solidFill>
                  <a:srgbClr val="020301"/>
                </a:solidFill>
                <a:latin typeface="Century Gothic" panose="020B0502020202020204" pitchFamily="34" charset="0"/>
              </a:endParaRPr>
            </a:p>
            <a:p>
              <a:pPr algn="just" defTabSz="609630">
                <a:lnSpc>
                  <a:spcPts val="3600"/>
                </a:lnSpc>
              </a:pPr>
              <a:endParaRPr lang="en-US" sz="2400" b="1" spc="24" dirty="0">
                <a:solidFill>
                  <a:srgbClr val="000000"/>
                </a:solidFill>
                <a:latin typeface="Century Gothic" panose="020B0502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525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030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1039091"/>
            <a:ext cx="12192000" cy="5850321"/>
          </a:xfrm>
          <a:prstGeom prst="rect">
            <a:avLst/>
          </a:prstGeom>
          <a:solidFill>
            <a:schemeClr val="bg1"/>
          </a:solidFill>
        </p:spPr>
      </p:sp>
      <p:sp>
        <p:nvSpPr>
          <p:cNvPr id="5" name="TextBox 5"/>
          <p:cNvSpPr txBox="1"/>
          <p:nvPr/>
        </p:nvSpPr>
        <p:spPr>
          <a:xfrm>
            <a:off x="466725" y="228131"/>
            <a:ext cx="11229549" cy="58836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09630">
              <a:lnSpc>
                <a:spcPts val="5114"/>
              </a:lnSpc>
            </a:pPr>
            <a:r>
              <a:rPr lang="tr-TR" sz="3500" b="1" spc="43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						    SİCİL KOŞULU</a:t>
            </a:r>
            <a:endParaRPr lang="en-US" sz="3500" b="1" spc="43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709" y="1082678"/>
            <a:ext cx="10705580" cy="5763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107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837" y="1"/>
            <a:ext cx="10220325" cy="6858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2391900" cy="1928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319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6"/>
          <p:cNvSpPr/>
          <p:nvPr/>
        </p:nvSpPr>
        <p:spPr>
          <a:xfrm rot="-5400000">
            <a:off x="5451636" y="-5451635"/>
            <a:ext cx="1288728" cy="12192000"/>
          </a:xfrm>
          <a:prstGeom prst="rect">
            <a:avLst/>
          </a:prstGeom>
          <a:solidFill>
            <a:srgbClr val="020301"/>
          </a:solidFill>
        </p:spPr>
      </p:sp>
      <p:sp>
        <p:nvSpPr>
          <p:cNvPr id="7" name="TextBox 7"/>
          <p:cNvSpPr txBox="1"/>
          <p:nvPr/>
        </p:nvSpPr>
        <p:spPr>
          <a:xfrm>
            <a:off x="281355" y="222504"/>
            <a:ext cx="11673446" cy="4616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3584"/>
              </a:lnSpc>
            </a:pPr>
            <a:r>
              <a:rPr lang="en-US" sz="2333" b="1" spc="84" dirty="0">
                <a:solidFill>
                  <a:srgbClr val="FFFFFF"/>
                </a:solidFill>
                <a:latin typeface="Century Gothic" panose="020B0502020202020204" pitchFamily="34" charset="0"/>
              </a:rPr>
              <a:t>YETK</a:t>
            </a:r>
            <a:r>
              <a:rPr lang="tr-TR" sz="2333" b="1" spc="84" dirty="0">
                <a:solidFill>
                  <a:srgbClr val="FFFFFF"/>
                </a:solidFill>
                <a:latin typeface="Century Gothic" panose="020B0502020202020204" pitchFamily="34" charset="0"/>
              </a:rPr>
              <a:t>İ</a:t>
            </a:r>
            <a:r>
              <a:rPr lang="en-US" sz="2333" b="1" spc="84" dirty="0">
                <a:solidFill>
                  <a:srgbClr val="FFFFFF"/>
                </a:solidFill>
                <a:latin typeface="Century Gothic" panose="020B0502020202020204" pitchFamily="34" charset="0"/>
              </a:rPr>
              <a:t> BELGES</a:t>
            </a:r>
            <a:r>
              <a:rPr lang="tr-TR" sz="2333" b="1" spc="84" dirty="0">
                <a:solidFill>
                  <a:srgbClr val="FFFFFF"/>
                </a:solidFill>
                <a:latin typeface="Century Gothic" panose="020B0502020202020204" pitchFamily="34" charset="0"/>
              </a:rPr>
              <a:t>İ</a:t>
            </a:r>
            <a:r>
              <a:rPr lang="en-US" sz="2333" b="1" spc="84" dirty="0">
                <a:solidFill>
                  <a:srgbClr val="FFFFFF"/>
                </a:solidFill>
                <a:latin typeface="Century Gothic" panose="020B0502020202020204" pitchFamily="34" charset="0"/>
              </a:rPr>
              <a:t> GRUBUNUN BEL</a:t>
            </a:r>
            <a:r>
              <a:rPr lang="tr-TR" sz="2333" b="1" spc="84" dirty="0">
                <a:solidFill>
                  <a:srgbClr val="FFFFFF"/>
                </a:solidFill>
                <a:latin typeface="Century Gothic" panose="020B0502020202020204" pitchFamily="34" charset="0"/>
              </a:rPr>
              <a:t>İ</a:t>
            </a:r>
            <a:r>
              <a:rPr lang="en-US" sz="2333" b="1" spc="84" dirty="0">
                <a:solidFill>
                  <a:srgbClr val="FFFFFF"/>
                </a:solidFill>
                <a:latin typeface="Century Gothic" panose="020B0502020202020204" pitchFamily="34" charset="0"/>
              </a:rPr>
              <a:t>RLENMES</a:t>
            </a:r>
            <a:r>
              <a:rPr lang="tr-TR" sz="2333" b="1" spc="84" dirty="0">
                <a:solidFill>
                  <a:srgbClr val="FFFFFF"/>
                </a:solidFill>
                <a:latin typeface="Century Gothic" panose="020B0502020202020204" pitchFamily="34" charset="0"/>
              </a:rPr>
              <a:t>İ</a:t>
            </a:r>
            <a:r>
              <a:rPr lang="en-US" sz="2333" b="1" spc="84" dirty="0">
                <a:solidFill>
                  <a:srgbClr val="FFFFFF"/>
                </a:solidFill>
                <a:latin typeface="Century Gothic" panose="020B0502020202020204" pitchFamily="34" charset="0"/>
              </a:rPr>
              <a:t>NDEK</a:t>
            </a:r>
            <a:r>
              <a:rPr lang="tr-TR" sz="2333" b="1" spc="84" dirty="0">
                <a:solidFill>
                  <a:srgbClr val="FFFFFF"/>
                </a:solidFill>
                <a:latin typeface="Century Gothic" panose="020B0502020202020204" pitchFamily="34" charset="0"/>
              </a:rPr>
              <a:t>İ</a:t>
            </a:r>
            <a:r>
              <a:rPr lang="en-US" sz="2333" b="1" spc="84" dirty="0">
                <a:solidFill>
                  <a:srgbClr val="FFFFFF"/>
                </a:solidFill>
                <a:latin typeface="Century Gothic" panose="020B0502020202020204" pitchFamily="34" charset="0"/>
              </a:rPr>
              <a:t> </a:t>
            </a:r>
            <a:r>
              <a:rPr lang="en-US" sz="2333" b="1" spc="84" dirty="0" smtClean="0">
                <a:solidFill>
                  <a:srgbClr val="FFFFFF"/>
                </a:solidFill>
                <a:latin typeface="Century Gothic" panose="020B0502020202020204" pitchFamily="34" charset="0"/>
              </a:rPr>
              <a:t>ESASLAR</a:t>
            </a:r>
            <a:endParaRPr lang="en-US" sz="2333" b="1" spc="84" dirty="0">
              <a:solidFill>
                <a:srgbClr val="FFFFFF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8" name="Group 8"/>
          <p:cNvGrpSpPr/>
          <p:nvPr/>
        </p:nvGrpSpPr>
        <p:grpSpPr>
          <a:xfrm>
            <a:off x="999537" y="1450481"/>
            <a:ext cx="8943870" cy="995733"/>
            <a:chOff x="0" y="-85725"/>
            <a:chExt cx="14939247" cy="1991467"/>
          </a:xfrm>
        </p:grpSpPr>
        <p:sp>
          <p:nvSpPr>
            <p:cNvPr id="9" name="TextBox 9"/>
            <p:cNvSpPr txBox="1"/>
            <p:nvPr/>
          </p:nvSpPr>
          <p:spPr>
            <a:xfrm>
              <a:off x="0" y="-85725"/>
              <a:ext cx="14939247" cy="9094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609630">
                <a:lnSpc>
                  <a:spcPts val="3920"/>
                </a:lnSpc>
              </a:pPr>
              <a:r>
                <a:rPr lang="en-US" sz="2400" b="1" spc="140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H </a:t>
              </a:r>
              <a:r>
                <a:rPr lang="en-US" sz="2400" b="1" spc="140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grubu</a:t>
              </a:r>
              <a:r>
                <a:rPr lang="en-US" sz="2400" b="1" spc="140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400" b="1" spc="140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yetki</a:t>
              </a:r>
              <a:r>
                <a:rPr lang="en-US" sz="2400" b="1" spc="140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400" b="1" spc="140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belgesi</a:t>
              </a:r>
              <a:r>
                <a:rPr lang="en-US" sz="2400" b="1" spc="140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400" b="1" spc="140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için</a:t>
              </a:r>
              <a:r>
                <a:rPr lang="en-US" sz="2400" b="1" spc="140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;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1122834"/>
              <a:ext cx="14939247" cy="78290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609630">
                <a:lnSpc>
                  <a:spcPts val="3400"/>
                </a:lnSpc>
              </a:pPr>
              <a:r>
                <a:rPr lang="en-US" sz="2300" spc="23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herhangi</a:t>
              </a:r>
              <a:r>
                <a:rPr lang="en-US" sz="2300" spc="23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300" spc="23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bir</a:t>
              </a:r>
              <a:r>
                <a:rPr lang="en-US" sz="2300" spc="23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300" spc="23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yeterlik</a:t>
              </a:r>
              <a:r>
                <a:rPr lang="en-US" sz="2300" spc="23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300" spc="23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aranmaz</a:t>
              </a:r>
              <a:r>
                <a:rPr lang="en-US" sz="2300" spc="23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.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99537" y="2962539"/>
            <a:ext cx="9561937" cy="1431750"/>
            <a:chOff x="0" y="-85725"/>
            <a:chExt cx="16358196" cy="2863502"/>
          </a:xfrm>
        </p:grpSpPr>
        <p:sp>
          <p:nvSpPr>
            <p:cNvPr id="18" name="TextBox 18"/>
            <p:cNvSpPr txBox="1"/>
            <p:nvPr/>
          </p:nvSpPr>
          <p:spPr>
            <a:xfrm>
              <a:off x="0" y="-85725"/>
              <a:ext cx="16358196" cy="9094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609630">
                <a:lnSpc>
                  <a:spcPts val="3920"/>
                </a:lnSpc>
              </a:pPr>
              <a:r>
                <a:rPr lang="en-US" sz="2400" b="1" spc="140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G </a:t>
              </a:r>
              <a:r>
                <a:rPr lang="en-US" sz="2400" b="1" spc="140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grubu</a:t>
              </a:r>
              <a:r>
                <a:rPr lang="en-US" sz="2400" b="1" spc="140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400" b="1" spc="140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yetki</a:t>
              </a:r>
              <a:r>
                <a:rPr lang="en-US" sz="2400" b="1" spc="140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400" b="1" spc="140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belgesi</a:t>
              </a:r>
              <a:r>
                <a:rPr lang="en-US" sz="2400" b="1" spc="140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400" b="1" spc="140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almak</a:t>
              </a:r>
              <a:r>
                <a:rPr lang="en-US" sz="2400" b="1" spc="140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400" b="1" spc="140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isteyenlerden</a:t>
              </a:r>
              <a:r>
                <a:rPr lang="en-US" sz="2400" b="1" spc="140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;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1122834"/>
              <a:ext cx="16358196" cy="16549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just" defTabSz="609630">
                <a:lnSpc>
                  <a:spcPts val="3400"/>
                </a:lnSpc>
              </a:pPr>
              <a:r>
                <a:rPr lang="en-US" sz="2300" spc="23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ekonomik</a:t>
              </a:r>
              <a:r>
                <a:rPr lang="en-US" sz="2300" spc="23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300" spc="23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ve</a:t>
              </a:r>
              <a:r>
                <a:rPr lang="en-US" sz="2300" spc="23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300" spc="23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mali</a:t>
              </a:r>
              <a:r>
                <a:rPr lang="en-US" sz="2300" spc="23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300" spc="23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yeterliklerden</a:t>
              </a:r>
              <a:r>
                <a:rPr lang="en-US" sz="2300" spc="23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300" spc="23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yalnızca</a:t>
              </a:r>
              <a:r>
                <a:rPr lang="en-US" sz="2300" spc="23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300" spc="23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banka</a:t>
              </a:r>
              <a:r>
                <a:rPr lang="en-US" sz="2300" spc="23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300" spc="23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referans</a:t>
              </a:r>
              <a:r>
                <a:rPr lang="en-US" sz="2300" spc="23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300" spc="23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mektubu</a:t>
              </a:r>
              <a:r>
                <a:rPr lang="en-US" sz="2300" spc="23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300" spc="23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ile</a:t>
              </a:r>
              <a:r>
                <a:rPr lang="en-US" sz="2300" spc="23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300" spc="23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mesleki</a:t>
              </a:r>
              <a:r>
                <a:rPr lang="en-US" sz="2300" spc="23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300" spc="23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ve</a:t>
              </a:r>
              <a:r>
                <a:rPr lang="en-US" sz="2300" spc="23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300" spc="23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teknik</a:t>
              </a:r>
              <a:r>
                <a:rPr lang="en-US" sz="2300" spc="23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300" spc="23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yeterlik</a:t>
              </a:r>
              <a:r>
                <a:rPr lang="en-US" sz="2300" spc="23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300" spc="23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belgeleri</a:t>
              </a:r>
              <a:r>
                <a:rPr lang="en-US" sz="2300" spc="23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300" spc="23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istenir</a:t>
              </a:r>
              <a:r>
                <a:rPr lang="en-US" sz="2300" spc="23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.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999537" y="4896949"/>
            <a:ext cx="9252367" cy="1431750"/>
            <a:chOff x="0" y="-85725"/>
            <a:chExt cx="15556242" cy="2863502"/>
          </a:xfrm>
        </p:grpSpPr>
        <p:sp>
          <p:nvSpPr>
            <p:cNvPr id="21" name="TextBox 21"/>
            <p:cNvSpPr txBox="1"/>
            <p:nvPr/>
          </p:nvSpPr>
          <p:spPr>
            <a:xfrm>
              <a:off x="0" y="-85725"/>
              <a:ext cx="15556242" cy="90948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609630">
                <a:lnSpc>
                  <a:spcPts val="3920"/>
                </a:lnSpc>
              </a:pPr>
              <a:r>
                <a:rPr lang="en-US" sz="2400" b="1" spc="140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F, E, D, C, B, A </a:t>
              </a:r>
              <a:r>
                <a:rPr lang="en-US" sz="2400" b="1" spc="140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yetki</a:t>
              </a:r>
              <a:r>
                <a:rPr lang="en-US" sz="2400" b="1" spc="140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400" b="1" spc="140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belgesi</a:t>
              </a:r>
              <a:r>
                <a:rPr lang="en-US" sz="2400" b="1" spc="140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400" b="1" spc="140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grupları</a:t>
              </a:r>
              <a:r>
                <a:rPr lang="en-US" sz="2400" b="1" spc="140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400" b="1" spc="140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için</a:t>
              </a:r>
              <a:endParaRPr lang="en-US" sz="2400" b="1" spc="140" dirty="0">
                <a:solidFill>
                  <a:srgbClr val="020301"/>
                </a:solidFill>
                <a:latin typeface="Century Gothic" panose="020B0502020202020204" pitchFamily="34" charset="0"/>
              </a:endParaRP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1122834"/>
              <a:ext cx="15556242" cy="165494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defTabSz="609630">
                <a:lnSpc>
                  <a:spcPts val="3400"/>
                </a:lnSpc>
              </a:pPr>
              <a:r>
                <a:rPr lang="en-US" sz="2267" spc="23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ekonomik</a:t>
              </a:r>
              <a:r>
                <a:rPr lang="en-US" sz="2267" spc="23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, </a:t>
              </a:r>
              <a:r>
                <a:rPr lang="en-US" sz="2267" spc="23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mali</a:t>
              </a:r>
              <a:r>
                <a:rPr lang="en-US" sz="2267" spc="23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, </a:t>
              </a:r>
              <a:r>
                <a:rPr lang="en-US" sz="2267" spc="23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mesleki</a:t>
              </a:r>
              <a:r>
                <a:rPr lang="en-US" sz="2267" spc="23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267" spc="23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ve</a:t>
              </a:r>
              <a:r>
                <a:rPr lang="en-US" sz="2267" spc="23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267" spc="23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teknik</a:t>
              </a:r>
              <a:r>
                <a:rPr lang="en-US" sz="2267" spc="23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267" spc="23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yeterlik</a:t>
              </a:r>
              <a:r>
                <a:rPr lang="en-US" sz="2267" spc="23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267" spc="23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kriterlerinin</a:t>
              </a:r>
              <a:r>
                <a:rPr lang="en-US" sz="2267" spc="23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267" spc="23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tamamı</a:t>
              </a:r>
              <a:r>
                <a:rPr lang="en-US" sz="2267" spc="23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 </a:t>
              </a:r>
              <a:r>
                <a:rPr lang="en-US" sz="2267" spc="23" dirty="0" err="1">
                  <a:solidFill>
                    <a:srgbClr val="020301"/>
                  </a:solidFill>
                  <a:latin typeface="Century Gothic" panose="020B0502020202020204" pitchFamily="34" charset="0"/>
                </a:rPr>
                <a:t>aranmaktadır</a:t>
              </a:r>
              <a:r>
                <a:rPr lang="en-US" sz="2267" spc="23" dirty="0">
                  <a:solidFill>
                    <a:srgbClr val="020301"/>
                  </a:solidFill>
                  <a:latin typeface="Century Gothic" panose="020B0502020202020204" pitchFamily="34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91291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12" y="385762"/>
            <a:ext cx="11839575" cy="6086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090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" y="0"/>
            <a:ext cx="12179293" cy="2562330"/>
          </a:xfrm>
          <a:prstGeom prst="rect">
            <a:avLst/>
          </a:prstGeom>
          <a:solidFill>
            <a:srgbClr val="020301"/>
          </a:solidFill>
        </p:spPr>
      </p:sp>
      <p:grpSp>
        <p:nvGrpSpPr>
          <p:cNvPr id="25" name="Grup 24"/>
          <p:cNvGrpSpPr/>
          <p:nvPr/>
        </p:nvGrpSpPr>
        <p:grpSpPr>
          <a:xfrm>
            <a:off x="1318244" y="3777826"/>
            <a:ext cx="9555514" cy="281140"/>
            <a:chOff x="1318244" y="3777826"/>
            <a:chExt cx="9555514" cy="281140"/>
          </a:xfrm>
        </p:grpSpPr>
        <p:sp>
          <p:nvSpPr>
            <p:cNvPr id="4" name="AutoShape 4"/>
            <p:cNvSpPr/>
            <p:nvPr/>
          </p:nvSpPr>
          <p:spPr>
            <a:xfrm>
              <a:off x="1526558" y="3777826"/>
              <a:ext cx="9245600" cy="50403"/>
            </a:xfrm>
            <a:prstGeom prst="rect">
              <a:avLst/>
            </a:prstGeom>
            <a:solidFill>
              <a:srgbClr val="020301"/>
            </a:solidFill>
          </p:spPr>
        </p:sp>
        <p:grpSp>
          <p:nvGrpSpPr>
            <p:cNvPr id="5" name="Group 5"/>
            <p:cNvGrpSpPr/>
            <p:nvPr/>
          </p:nvGrpSpPr>
          <p:grpSpPr>
            <a:xfrm rot="10800000">
              <a:off x="1318244" y="3777827"/>
              <a:ext cx="416628" cy="255739"/>
              <a:chOff x="0" y="0"/>
              <a:chExt cx="6350000" cy="54991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6350000" cy="54991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5499100">
                    <a:moveTo>
                      <a:pt x="0" y="5499100"/>
                    </a:moveTo>
                    <a:lnTo>
                      <a:pt x="3175000" y="0"/>
                    </a:lnTo>
                    <a:lnTo>
                      <a:pt x="6350000" y="5499100"/>
                    </a:lnTo>
                    <a:close/>
                  </a:path>
                </a:pathLst>
              </a:custGeom>
              <a:solidFill>
                <a:srgbClr val="020301"/>
              </a:solidFill>
            </p:spPr>
          </p:sp>
        </p:grpSp>
        <p:grpSp>
          <p:nvGrpSpPr>
            <p:cNvPr id="7" name="Group 7"/>
            <p:cNvGrpSpPr/>
            <p:nvPr/>
          </p:nvGrpSpPr>
          <p:grpSpPr>
            <a:xfrm rot="10800000">
              <a:off x="5941044" y="3803227"/>
              <a:ext cx="416628" cy="255739"/>
              <a:chOff x="0" y="0"/>
              <a:chExt cx="6350000" cy="54991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6350000" cy="54991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5499100">
                    <a:moveTo>
                      <a:pt x="0" y="5499100"/>
                    </a:moveTo>
                    <a:lnTo>
                      <a:pt x="3175000" y="0"/>
                    </a:lnTo>
                    <a:lnTo>
                      <a:pt x="6350000" y="5499100"/>
                    </a:lnTo>
                    <a:close/>
                  </a:path>
                </a:pathLst>
              </a:custGeom>
              <a:solidFill>
                <a:srgbClr val="020301"/>
              </a:solidFill>
            </p:spPr>
          </p:sp>
        </p:grpSp>
        <p:grpSp>
          <p:nvGrpSpPr>
            <p:cNvPr id="9" name="Group 9"/>
            <p:cNvGrpSpPr/>
            <p:nvPr/>
          </p:nvGrpSpPr>
          <p:grpSpPr>
            <a:xfrm rot="10800000">
              <a:off x="10457130" y="3777827"/>
              <a:ext cx="416628" cy="255739"/>
              <a:chOff x="0" y="0"/>
              <a:chExt cx="6350000" cy="549910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6350000" cy="54991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5499100">
                    <a:moveTo>
                      <a:pt x="0" y="5499100"/>
                    </a:moveTo>
                    <a:lnTo>
                      <a:pt x="3175000" y="0"/>
                    </a:lnTo>
                    <a:lnTo>
                      <a:pt x="6350000" y="5499100"/>
                    </a:lnTo>
                    <a:close/>
                  </a:path>
                </a:pathLst>
              </a:custGeom>
              <a:solidFill>
                <a:srgbClr val="020301"/>
              </a:solidFill>
            </p:spPr>
          </p:sp>
        </p:grpSp>
      </p:grpSp>
      <p:grpSp>
        <p:nvGrpSpPr>
          <p:cNvPr id="12" name="Group 12"/>
          <p:cNvGrpSpPr/>
          <p:nvPr/>
        </p:nvGrpSpPr>
        <p:grpSpPr>
          <a:xfrm>
            <a:off x="-425182" y="4210925"/>
            <a:ext cx="3730380" cy="1000622"/>
            <a:chOff x="0" y="-85725"/>
            <a:chExt cx="7460760" cy="2001245"/>
          </a:xfrm>
        </p:grpSpPr>
        <p:sp>
          <p:nvSpPr>
            <p:cNvPr id="13" name="TextBox 13"/>
            <p:cNvSpPr txBox="1"/>
            <p:nvPr/>
          </p:nvSpPr>
          <p:spPr>
            <a:xfrm>
              <a:off x="0" y="-85725"/>
              <a:ext cx="7460760" cy="9489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609630" rtl="0" eaLnBrk="1" fontAlgn="auto" latinLnBrk="0" hangingPunct="1">
                <a:lnSpc>
                  <a:spcPts val="373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667" b="0" i="0" u="none" strike="noStrike" kern="1200" cap="none" spc="133" normalizeH="0" baseline="0" noProof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Raleway Bold Italics"/>
                  <a:ea typeface="+mn-ea"/>
                  <a:cs typeface="+mn-cs"/>
                </a:rPr>
                <a:t>BİLANÇO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1299966"/>
              <a:ext cx="7460760" cy="6155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just" defTabSz="609630" rtl="0" eaLnBrk="1" fontAlgn="auto" latinLnBrk="0" hangingPunct="1">
                <a:lnSpc>
                  <a:spcPts val="241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4928303" y="4291358"/>
            <a:ext cx="2390196" cy="1520318"/>
            <a:chOff x="0" y="-85725"/>
            <a:chExt cx="4780392" cy="3040636"/>
          </a:xfrm>
        </p:grpSpPr>
        <p:sp>
          <p:nvSpPr>
            <p:cNvPr id="16" name="TextBox 16"/>
            <p:cNvSpPr txBox="1"/>
            <p:nvPr/>
          </p:nvSpPr>
          <p:spPr>
            <a:xfrm>
              <a:off x="0" y="-85725"/>
              <a:ext cx="4780392" cy="189795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609630" rtl="0" eaLnBrk="1" fontAlgn="auto" latinLnBrk="0" hangingPunct="1">
                <a:lnSpc>
                  <a:spcPts val="373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667" b="0" i="0" u="none" strike="noStrike" kern="1200" cap="none" spc="133" normalizeH="0" baseline="0" noProof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Raleway Bold Italics"/>
                  <a:ea typeface="+mn-ea"/>
                  <a:cs typeface="+mn-cs"/>
                </a:rPr>
                <a:t>İŞ HACMİ (CİRO)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2288061"/>
              <a:ext cx="4780392" cy="666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9494669" y="4210925"/>
            <a:ext cx="2269539" cy="1992758"/>
            <a:chOff x="0" y="-85725"/>
            <a:chExt cx="4539077" cy="3985516"/>
          </a:xfrm>
        </p:grpSpPr>
        <p:sp>
          <p:nvSpPr>
            <p:cNvPr id="19" name="TextBox 19"/>
            <p:cNvSpPr txBox="1"/>
            <p:nvPr/>
          </p:nvSpPr>
          <p:spPr>
            <a:xfrm>
              <a:off x="0" y="-85725"/>
              <a:ext cx="4539077" cy="28469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609630" rtl="0" eaLnBrk="1" fontAlgn="auto" latinLnBrk="0" hangingPunct="1">
                <a:lnSpc>
                  <a:spcPts val="373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667" b="0" i="0" u="none" strike="noStrike" kern="1200" cap="none" spc="133" normalizeH="0" baseline="0" noProof="0">
                  <a:ln>
                    <a:noFill/>
                  </a:ln>
                  <a:solidFill>
                    <a:srgbClr val="020301"/>
                  </a:solidFill>
                  <a:effectLst/>
                  <a:uLnTx/>
                  <a:uFillTx/>
                  <a:latin typeface="Raleway Bold Italics"/>
                  <a:ea typeface="+mn-ea"/>
                  <a:cs typeface="+mn-cs"/>
                </a:rPr>
                <a:t>BANKA REFERANS MEKTUBU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3232941"/>
              <a:ext cx="4539077" cy="6668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ts val="26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945968" y="623716"/>
            <a:ext cx="7659233" cy="1446786"/>
            <a:chOff x="0" y="9525"/>
            <a:chExt cx="15318466" cy="2893572"/>
          </a:xfrm>
        </p:grpSpPr>
        <p:sp>
          <p:nvSpPr>
            <p:cNvPr id="22" name="TextBox 22"/>
            <p:cNvSpPr txBox="1"/>
            <p:nvPr/>
          </p:nvSpPr>
          <p:spPr>
            <a:xfrm>
              <a:off x="0" y="9525"/>
              <a:ext cx="15318466" cy="130805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609630" rtl="0" eaLnBrk="1" fontAlgn="auto" latinLnBrk="0" hangingPunct="1">
                <a:lnSpc>
                  <a:spcPts val="511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334" b="0" i="0" u="none" strike="noStrike" kern="1200" cap="none" spc="43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aleway Bold Italics"/>
                  <a:ea typeface="+mn-ea"/>
                  <a:cs typeface="+mn-cs"/>
                </a:rPr>
                <a:t>EKONOMİK VE MALİ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1646343"/>
              <a:ext cx="15063818" cy="12567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marR="0" lvl="0" indent="0" algn="ctr" defTabSz="609630" rtl="0" eaLnBrk="1" fontAlgn="auto" latinLnBrk="0" hangingPunct="1">
                <a:lnSpc>
                  <a:spcPts val="4854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734" b="0" i="0" u="none" strike="noStrike" kern="1200" cap="none" spc="299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Raleway"/>
                  <a:ea typeface="+mn-ea"/>
                  <a:cs typeface="+mn-cs"/>
                </a:rPr>
                <a:t>YETERLİKLER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5480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582" y="0"/>
            <a:ext cx="10465723" cy="685800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1150" y="0"/>
            <a:ext cx="1309358" cy="1055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689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3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3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6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2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1095</TotalTime>
  <Words>792</Words>
  <Application>Microsoft Office PowerPoint</Application>
  <PresentationFormat>Geniş ekran</PresentationFormat>
  <Paragraphs>84</Paragraphs>
  <Slides>26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12</vt:i4>
      </vt:variant>
      <vt:variant>
        <vt:lpstr>Slayt Başlıkları</vt:lpstr>
      </vt:variant>
      <vt:variant>
        <vt:i4>26</vt:i4>
      </vt:variant>
    </vt:vector>
  </HeadingPairs>
  <TitlesOfParts>
    <vt:vector size="44" baseType="lpstr">
      <vt:lpstr>Arial</vt:lpstr>
      <vt:lpstr>Calibri</vt:lpstr>
      <vt:lpstr>Century Gothic</vt:lpstr>
      <vt:lpstr>Raleway</vt:lpstr>
      <vt:lpstr>Raleway Bold Italics</vt:lpstr>
      <vt:lpstr>Wingdings</vt:lpstr>
      <vt:lpstr>Office Theme</vt:lpstr>
      <vt:lpstr>3_Office Theme</vt:lpstr>
      <vt:lpstr>6_Office Theme</vt:lpstr>
      <vt:lpstr>7_Office Theme</vt:lpstr>
      <vt:lpstr>9_Office Theme</vt:lpstr>
      <vt:lpstr>16_Office Theme</vt:lpstr>
      <vt:lpstr>17_Office Theme</vt:lpstr>
      <vt:lpstr>19_Office Theme</vt:lpstr>
      <vt:lpstr>21_Office Theme</vt:lpstr>
      <vt:lpstr>35_Office Theme</vt:lpstr>
      <vt:lpstr>37_Office Theme</vt:lpstr>
      <vt:lpstr>67_Office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Berker Gümüş</dc:creator>
  <cp:lastModifiedBy>Serdar Benli</cp:lastModifiedBy>
  <cp:revision>323</cp:revision>
  <dcterms:created xsi:type="dcterms:W3CDTF">2020-01-19T20:50:05Z</dcterms:created>
  <dcterms:modified xsi:type="dcterms:W3CDTF">2020-02-20T07:55:50Z</dcterms:modified>
</cp:coreProperties>
</file>